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1"/>
  </p:notesMasterIdLst>
  <p:sldIdLst>
    <p:sldId id="318" r:id="rId3"/>
    <p:sldId id="337" r:id="rId4"/>
    <p:sldId id="321" r:id="rId5"/>
    <p:sldId id="322" r:id="rId6"/>
    <p:sldId id="323" r:id="rId7"/>
    <p:sldId id="325" r:id="rId8"/>
    <p:sldId id="326" r:id="rId9"/>
    <p:sldId id="327" r:id="rId10"/>
    <p:sldId id="329" r:id="rId11"/>
    <p:sldId id="328" r:id="rId12"/>
    <p:sldId id="331" r:id="rId13"/>
    <p:sldId id="332" r:id="rId14"/>
    <p:sldId id="330" r:id="rId15"/>
    <p:sldId id="333" r:id="rId16"/>
    <p:sldId id="334" r:id="rId17"/>
    <p:sldId id="335" r:id="rId18"/>
    <p:sldId id="336" r:id="rId19"/>
    <p:sldId id="338" r:id="rId2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3BD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113" autoAdjust="0"/>
    <p:restoredTop sz="75168" autoAdjust="0"/>
  </p:normalViewPr>
  <p:slideViewPr>
    <p:cSldViewPr snapToGrid="0">
      <p:cViewPr varScale="1">
        <p:scale>
          <a:sx n="59" d="100"/>
          <a:sy n="59" d="100"/>
        </p:scale>
        <p:origin x="1662" y="33"/>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00" d="100"/>
          <a:sy n="100" d="100"/>
        </p:scale>
        <p:origin x="3552" y="-43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94ECF0-BC62-4327-8293-2EA0443F8D0F}" type="datetimeFigureOut">
              <a:rPr lang="ru-RU" smtClean="0"/>
              <a:t>17.02.2026</a:t>
            </a:fld>
            <a:endParaRPr lang="ru-R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A204D9-EAE2-4F35-AFEB-5316CEB5C218}"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3:notes"/>
          <p:cNvSpPr txBox="1">
            <a:spLocks noGrp="1"/>
          </p:cNvSpPr>
          <p:nvPr>
            <p:ph type="body" idx="1"/>
          </p:nvPr>
        </p:nvSpPr>
        <p:spPr>
          <a:xfrm>
            <a:off x="1151875" y="3079575"/>
            <a:ext cx="9215100" cy="2917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RU"/>
              <a:t>В этом уроке мы сосредоточимся на внедрении контролируемого обучения — классификации.
Техника или модель классификации пытается получить определённые выводы из наблюдаемого 
Ценности. В задаче классификации мы имеем категоризированные результаты, такие как «Чёрный» или «белый» 
или «Преподавание» и «Непреподавание». При создании модели классификации нам нужно 
Имеет обучающий набор данных, содержащий точки данных и соответствующие метки. Например, 
Если мы хотим проверить, принадлежит ли изображение автомобилю или нет. Для проверки этого мы построим 
Учебный набор данных, содержащий два класса, связанных с «автомобилем» и «без автомобиля». Тогда нам нужно 
Обучайте модель, используя обучающие образцы. В основном используются модели классификации 
В распознавании лиц, идентификации спама</a:t>
            </a:r>
            <a:endParaRPr dirty="0"/>
          </a:p>
        </p:txBody>
      </p:sp>
      <p:sp>
        <p:nvSpPr>
          <p:cNvPr id="58" name="Google Shape;58;p3:notes"/>
          <p:cNvSpPr>
            <a:spLocks noGrp="1" noRot="1" noChangeAspect="1"/>
          </p:cNvSpPr>
          <p:nvPr>
            <p:ph type="sldImg" idx="2"/>
          </p:nvPr>
        </p:nvSpPr>
        <p:spPr>
          <a:xfrm>
            <a:off x="1268413" y="357188"/>
            <a:ext cx="4321175" cy="24320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97F95C-1485-F530-D234-70E7CE9FBE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7C7EE3-5108-0FB0-C94D-C46AE4F0D0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C896B9-DF64-FEC6-E4F5-651D1D1240E7}"/>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5D23CAD9-CC82-DF46-ECB7-927DCA22E7FA}"/>
              </a:ext>
            </a:extLst>
          </p:cNvPr>
          <p:cNvSpPr>
            <a:spLocks noGrp="1"/>
          </p:cNvSpPr>
          <p:nvPr>
            <p:ph type="sldNum" sz="quarter" idx="5"/>
          </p:nvPr>
        </p:nvSpPr>
        <p:spPr/>
        <p:txBody>
          <a:bodyPr/>
          <a:lstStyle/>
          <a:p>
            <a:fld id="{02A204D9-EAE2-4F35-AFEB-5316CEB5C218}" type="slidenum">
              <a:rPr lang="ru-RU" smtClean="0"/>
              <a:t>10</a:t>
            </a:fld>
            <a:endParaRPr lang="ru-RU"/>
          </a:p>
        </p:txBody>
      </p:sp>
    </p:spTree>
    <p:extLst>
      <p:ext uri="{BB962C8B-B14F-4D97-AF65-F5344CB8AC3E}">
        <p14:creationId xmlns:p14="http://schemas.microsoft.com/office/powerpoint/2010/main" val="16480512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9BB02-0F78-5223-6F43-0D9830AAC3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9AAC40-C6BC-1BE0-9011-7A08B17FAA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3AF374-3C6D-C7C8-092E-58B580C4610A}"/>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6A9C430B-828A-871A-34F9-5CD635231B22}"/>
              </a:ext>
            </a:extLst>
          </p:cNvPr>
          <p:cNvSpPr>
            <a:spLocks noGrp="1"/>
          </p:cNvSpPr>
          <p:nvPr>
            <p:ph type="sldNum" sz="quarter" idx="5"/>
          </p:nvPr>
        </p:nvSpPr>
        <p:spPr/>
        <p:txBody>
          <a:bodyPr/>
          <a:lstStyle/>
          <a:p>
            <a:fld id="{02A204D9-EAE2-4F35-AFEB-5316CEB5C218}" type="slidenum">
              <a:rPr lang="ru-RU" smtClean="0"/>
              <a:t>11</a:t>
            </a:fld>
            <a:endParaRPr lang="ru-RU"/>
          </a:p>
        </p:txBody>
      </p:sp>
    </p:spTree>
    <p:extLst>
      <p:ext uri="{BB962C8B-B14F-4D97-AF65-F5344CB8AC3E}">
        <p14:creationId xmlns:p14="http://schemas.microsoft.com/office/powerpoint/2010/main" val="7865756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A0D877-3D55-CB47-73C5-C508882D12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095E6D-04BE-5781-4830-35B5E203DE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F9BF49-CA53-D0A1-DE9B-EAC884B972CA}"/>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100BD13D-939D-AF3F-36DC-9A6233FF76FD}"/>
              </a:ext>
            </a:extLst>
          </p:cNvPr>
          <p:cNvSpPr>
            <a:spLocks noGrp="1"/>
          </p:cNvSpPr>
          <p:nvPr>
            <p:ph type="sldNum" sz="quarter" idx="5"/>
          </p:nvPr>
        </p:nvSpPr>
        <p:spPr/>
        <p:txBody>
          <a:bodyPr/>
          <a:lstStyle/>
          <a:p>
            <a:fld id="{02A204D9-EAE2-4F35-AFEB-5316CEB5C218}" type="slidenum">
              <a:rPr lang="ru-RU" smtClean="0"/>
              <a:t>12</a:t>
            </a:fld>
            <a:endParaRPr lang="ru-RU"/>
          </a:p>
        </p:txBody>
      </p:sp>
    </p:spTree>
    <p:extLst>
      <p:ext uri="{BB962C8B-B14F-4D97-AF65-F5344CB8AC3E}">
        <p14:creationId xmlns:p14="http://schemas.microsoft.com/office/powerpoint/2010/main" val="37133389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1650FC-293D-DDAF-863E-60419E9E58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87A407-698E-4D35-0568-081EF19F03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154B37-B63C-9EFD-D3FC-6A7F84DE7526}"/>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15D44D9B-646F-5B79-8DFC-ADC5AF56D41D}"/>
              </a:ext>
            </a:extLst>
          </p:cNvPr>
          <p:cNvSpPr>
            <a:spLocks noGrp="1"/>
          </p:cNvSpPr>
          <p:nvPr>
            <p:ph type="sldNum" sz="quarter" idx="5"/>
          </p:nvPr>
        </p:nvSpPr>
        <p:spPr/>
        <p:txBody>
          <a:bodyPr/>
          <a:lstStyle/>
          <a:p>
            <a:fld id="{02A204D9-EAE2-4F35-AFEB-5316CEB5C218}" type="slidenum">
              <a:rPr lang="ru-RU" smtClean="0"/>
              <a:t>13</a:t>
            </a:fld>
            <a:endParaRPr lang="ru-RU"/>
          </a:p>
        </p:txBody>
      </p:sp>
    </p:spTree>
    <p:extLst>
      <p:ext uri="{BB962C8B-B14F-4D97-AF65-F5344CB8AC3E}">
        <p14:creationId xmlns:p14="http://schemas.microsoft.com/office/powerpoint/2010/main" val="17385247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9C1134-7399-3F8F-A20F-E09E1B097C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B310CD-9EE8-8952-F0A6-7A8B85F481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2AD8C3-04F1-03FF-11F3-E8896A22109C}"/>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719FD7AD-8D55-2871-C96F-AF300DD0B4E7}"/>
              </a:ext>
            </a:extLst>
          </p:cNvPr>
          <p:cNvSpPr>
            <a:spLocks noGrp="1"/>
          </p:cNvSpPr>
          <p:nvPr>
            <p:ph type="sldNum" sz="quarter" idx="5"/>
          </p:nvPr>
        </p:nvSpPr>
        <p:spPr/>
        <p:txBody>
          <a:bodyPr/>
          <a:lstStyle/>
          <a:p>
            <a:fld id="{02A204D9-EAE2-4F35-AFEB-5316CEB5C218}" type="slidenum">
              <a:rPr lang="ru-RU" smtClean="0"/>
              <a:t>14</a:t>
            </a:fld>
            <a:endParaRPr lang="ru-RU"/>
          </a:p>
        </p:txBody>
      </p:sp>
    </p:spTree>
    <p:extLst>
      <p:ext uri="{BB962C8B-B14F-4D97-AF65-F5344CB8AC3E}">
        <p14:creationId xmlns:p14="http://schemas.microsoft.com/office/powerpoint/2010/main" val="27654930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61E487-9C7A-27AF-852E-322304E752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44A77E-D9D9-6C15-B36B-2CEBF873BC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579BFA-5A77-4C13-E822-0431EF989C99}"/>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368F3BDA-ECEC-DE56-6C5A-E3DD263565EF}"/>
              </a:ext>
            </a:extLst>
          </p:cNvPr>
          <p:cNvSpPr>
            <a:spLocks noGrp="1"/>
          </p:cNvSpPr>
          <p:nvPr>
            <p:ph type="sldNum" sz="quarter" idx="5"/>
          </p:nvPr>
        </p:nvSpPr>
        <p:spPr/>
        <p:txBody>
          <a:bodyPr/>
          <a:lstStyle/>
          <a:p>
            <a:fld id="{02A204D9-EAE2-4F35-AFEB-5316CEB5C218}" type="slidenum">
              <a:rPr lang="ru-RU" smtClean="0"/>
              <a:t>15</a:t>
            </a:fld>
            <a:endParaRPr lang="ru-RU"/>
          </a:p>
        </p:txBody>
      </p:sp>
    </p:spTree>
    <p:extLst>
      <p:ext uri="{BB962C8B-B14F-4D97-AF65-F5344CB8AC3E}">
        <p14:creationId xmlns:p14="http://schemas.microsoft.com/office/powerpoint/2010/main" val="31259953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601981-2AC6-DFD1-A253-2263B2BBA9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E9C29D-238E-BB92-3378-2385774806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63B14E-EF7E-E371-AA7A-C233FA808E7D}"/>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64A35461-F568-0D07-BB60-B83FDA6DE316}"/>
              </a:ext>
            </a:extLst>
          </p:cNvPr>
          <p:cNvSpPr>
            <a:spLocks noGrp="1"/>
          </p:cNvSpPr>
          <p:nvPr>
            <p:ph type="sldNum" sz="quarter" idx="5"/>
          </p:nvPr>
        </p:nvSpPr>
        <p:spPr/>
        <p:txBody>
          <a:bodyPr/>
          <a:lstStyle/>
          <a:p>
            <a:fld id="{02A204D9-EAE2-4F35-AFEB-5316CEB5C218}" type="slidenum">
              <a:rPr lang="ru-RU" smtClean="0"/>
              <a:t>16</a:t>
            </a:fld>
            <a:endParaRPr lang="ru-RU"/>
          </a:p>
        </p:txBody>
      </p:sp>
    </p:spTree>
    <p:extLst>
      <p:ext uri="{BB962C8B-B14F-4D97-AF65-F5344CB8AC3E}">
        <p14:creationId xmlns:p14="http://schemas.microsoft.com/office/powerpoint/2010/main" val="8342072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BA757-26D0-D688-B79F-CB06134B13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D4C491-C9B6-D2B9-6E36-9656E57A14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1473A6-C6E4-D602-C177-1C622E07AF19}"/>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BD6D7FEF-C493-10EF-7F6B-E2BC907756E8}"/>
              </a:ext>
            </a:extLst>
          </p:cNvPr>
          <p:cNvSpPr>
            <a:spLocks noGrp="1"/>
          </p:cNvSpPr>
          <p:nvPr>
            <p:ph type="sldNum" sz="quarter" idx="5"/>
          </p:nvPr>
        </p:nvSpPr>
        <p:spPr/>
        <p:txBody>
          <a:bodyPr/>
          <a:lstStyle/>
          <a:p>
            <a:fld id="{02A204D9-EAE2-4F35-AFEB-5316CEB5C218}" type="slidenum">
              <a:rPr lang="ru-RU" smtClean="0"/>
              <a:t>17</a:t>
            </a:fld>
            <a:endParaRPr lang="ru-RU"/>
          </a:p>
        </p:txBody>
      </p:sp>
    </p:spTree>
    <p:extLst>
      <p:ext uri="{BB962C8B-B14F-4D97-AF65-F5344CB8AC3E}">
        <p14:creationId xmlns:p14="http://schemas.microsoft.com/office/powerpoint/2010/main" val="5156351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F9F207-4EFC-C4C2-7E85-B9EF7EA4EC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BADA89-33CE-BD26-02A2-E8C7316656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2BEFB3-1422-5F95-8C1F-F21F53CE3CBF}"/>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71EDFA2B-2A21-0806-0AF3-92038AEC547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A204D9-EAE2-4F35-AFEB-5316CEB5C218}"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54136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9FF757-09E1-8839-94A9-A27AA1AA9B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165513-689B-EBF2-D469-CD57B8253B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0F7831-76BC-55FC-8453-A4AB1CB67FAE}"/>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0208B4B4-28D1-8DEE-3F4E-C385C6DDA22C}"/>
              </a:ext>
            </a:extLst>
          </p:cNvPr>
          <p:cNvSpPr>
            <a:spLocks noGrp="1"/>
          </p:cNvSpPr>
          <p:nvPr>
            <p:ph type="sldNum" sz="quarter" idx="5"/>
          </p:nvPr>
        </p:nvSpPr>
        <p:spPr/>
        <p:txBody>
          <a:bodyPr/>
          <a:lstStyle/>
          <a:p>
            <a:fld id="{02A204D9-EAE2-4F35-AFEB-5316CEB5C218}" type="slidenum">
              <a:rPr lang="ru-RU" smtClean="0"/>
              <a:t>2</a:t>
            </a:fld>
            <a:endParaRPr lang="ru-RU"/>
          </a:p>
        </p:txBody>
      </p:sp>
    </p:spTree>
    <p:extLst>
      <p:ext uri="{BB962C8B-B14F-4D97-AF65-F5344CB8AC3E}">
        <p14:creationId xmlns:p14="http://schemas.microsoft.com/office/powerpoint/2010/main" val="24737370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7D26F1-A179-EB52-0B28-0BE151A896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DDBB8E-59C7-20BE-A2FB-290E0BDA7E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21D456-E68E-6043-9FE9-D397A494D6D8}"/>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89038DA0-94C5-98A8-9F53-30A21115FBDC}"/>
              </a:ext>
            </a:extLst>
          </p:cNvPr>
          <p:cNvSpPr>
            <a:spLocks noGrp="1"/>
          </p:cNvSpPr>
          <p:nvPr>
            <p:ph type="sldNum" sz="quarter" idx="5"/>
          </p:nvPr>
        </p:nvSpPr>
        <p:spPr/>
        <p:txBody>
          <a:bodyPr/>
          <a:lstStyle/>
          <a:p>
            <a:fld id="{02A204D9-EAE2-4F35-AFEB-5316CEB5C218}" type="slidenum">
              <a:rPr lang="ru-RU" smtClean="0"/>
              <a:t>3</a:t>
            </a:fld>
            <a:endParaRPr lang="ru-RU"/>
          </a:p>
        </p:txBody>
      </p:sp>
    </p:spTree>
    <p:extLst>
      <p:ext uri="{BB962C8B-B14F-4D97-AF65-F5344CB8AC3E}">
        <p14:creationId xmlns:p14="http://schemas.microsoft.com/office/powerpoint/2010/main" val="1260995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4BA4A-C8BE-FBA6-0F14-95522D8118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6A7FC6-AC95-CF27-60ED-0241A4D88A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40D03B-A0D2-990D-0231-B373B8AE4CE1}"/>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17719B7B-5346-F89E-3A09-B983B13FC50D}"/>
              </a:ext>
            </a:extLst>
          </p:cNvPr>
          <p:cNvSpPr>
            <a:spLocks noGrp="1"/>
          </p:cNvSpPr>
          <p:nvPr>
            <p:ph type="sldNum" sz="quarter" idx="5"/>
          </p:nvPr>
        </p:nvSpPr>
        <p:spPr/>
        <p:txBody>
          <a:bodyPr/>
          <a:lstStyle/>
          <a:p>
            <a:fld id="{02A204D9-EAE2-4F35-AFEB-5316CEB5C218}" type="slidenum">
              <a:rPr lang="ru-RU" smtClean="0"/>
              <a:t>4</a:t>
            </a:fld>
            <a:endParaRPr lang="ru-RU"/>
          </a:p>
        </p:txBody>
      </p:sp>
    </p:spTree>
    <p:extLst>
      <p:ext uri="{BB962C8B-B14F-4D97-AF65-F5344CB8AC3E}">
        <p14:creationId xmlns:p14="http://schemas.microsoft.com/office/powerpoint/2010/main" val="2965728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13B03-C37E-04E0-A994-CE91CC54CA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F0F337-3092-05F6-9842-EA61ECCCA7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43D04B-5218-DE84-38A0-85C0E5B412DF}"/>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04AB4884-1C1B-3066-F56F-1C03208316EE}"/>
              </a:ext>
            </a:extLst>
          </p:cNvPr>
          <p:cNvSpPr>
            <a:spLocks noGrp="1"/>
          </p:cNvSpPr>
          <p:nvPr>
            <p:ph type="sldNum" sz="quarter" idx="5"/>
          </p:nvPr>
        </p:nvSpPr>
        <p:spPr/>
        <p:txBody>
          <a:bodyPr/>
          <a:lstStyle/>
          <a:p>
            <a:fld id="{02A204D9-EAE2-4F35-AFEB-5316CEB5C218}" type="slidenum">
              <a:rPr lang="ru-RU" smtClean="0"/>
              <a:t>5</a:t>
            </a:fld>
            <a:endParaRPr lang="ru-RU"/>
          </a:p>
        </p:txBody>
      </p:sp>
    </p:spTree>
    <p:extLst>
      <p:ext uri="{BB962C8B-B14F-4D97-AF65-F5344CB8AC3E}">
        <p14:creationId xmlns:p14="http://schemas.microsoft.com/office/powerpoint/2010/main" val="10788270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A8D168-6B22-148F-AC9E-B3F748A031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BDF2DD-F0D9-76B4-DFCA-4024C10E3C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9B9772-8A89-2C12-4AA6-7D34C03F43F8}"/>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7C4FFD5B-C399-FA2D-D11A-13F87D0967CB}"/>
              </a:ext>
            </a:extLst>
          </p:cNvPr>
          <p:cNvSpPr>
            <a:spLocks noGrp="1"/>
          </p:cNvSpPr>
          <p:nvPr>
            <p:ph type="sldNum" sz="quarter" idx="5"/>
          </p:nvPr>
        </p:nvSpPr>
        <p:spPr/>
        <p:txBody>
          <a:bodyPr/>
          <a:lstStyle/>
          <a:p>
            <a:fld id="{02A204D9-EAE2-4F35-AFEB-5316CEB5C218}" type="slidenum">
              <a:rPr lang="ru-RU" smtClean="0"/>
              <a:t>6</a:t>
            </a:fld>
            <a:endParaRPr lang="ru-RU"/>
          </a:p>
        </p:txBody>
      </p:sp>
    </p:spTree>
    <p:extLst>
      <p:ext uri="{BB962C8B-B14F-4D97-AF65-F5344CB8AC3E}">
        <p14:creationId xmlns:p14="http://schemas.microsoft.com/office/powerpoint/2010/main" val="1209136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D6CCD8-331B-69E3-5F87-C5DB39CEA7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678200-6D3E-C877-507F-DF32D8C09D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15786B-4757-286E-904D-DB8876CA544E}"/>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347FE6B8-2C80-9F44-830D-70FC66819281}"/>
              </a:ext>
            </a:extLst>
          </p:cNvPr>
          <p:cNvSpPr>
            <a:spLocks noGrp="1"/>
          </p:cNvSpPr>
          <p:nvPr>
            <p:ph type="sldNum" sz="quarter" idx="5"/>
          </p:nvPr>
        </p:nvSpPr>
        <p:spPr/>
        <p:txBody>
          <a:bodyPr/>
          <a:lstStyle/>
          <a:p>
            <a:fld id="{02A204D9-EAE2-4F35-AFEB-5316CEB5C218}" type="slidenum">
              <a:rPr lang="ru-RU" smtClean="0"/>
              <a:t>7</a:t>
            </a:fld>
            <a:endParaRPr lang="ru-RU"/>
          </a:p>
        </p:txBody>
      </p:sp>
    </p:spTree>
    <p:extLst>
      <p:ext uri="{BB962C8B-B14F-4D97-AF65-F5344CB8AC3E}">
        <p14:creationId xmlns:p14="http://schemas.microsoft.com/office/powerpoint/2010/main" val="317958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C7AAF1-7CCE-4B41-DB29-09F35AC9CD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BCE6E2-900C-B7BE-8DC0-740F29691A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77C53A-5188-CEB2-1DAF-3E2D7A844CB1}"/>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3662F31A-3D8E-76F8-E246-050A6B915D34}"/>
              </a:ext>
            </a:extLst>
          </p:cNvPr>
          <p:cNvSpPr>
            <a:spLocks noGrp="1"/>
          </p:cNvSpPr>
          <p:nvPr>
            <p:ph type="sldNum" sz="quarter" idx="5"/>
          </p:nvPr>
        </p:nvSpPr>
        <p:spPr/>
        <p:txBody>
          <a:bodyPr/>
          <a:lstStyle/>
          <a:p>
            <a:fld id="{02A204D9-EAE2-4F35-AFEB-5316CEB5C218}" type="slidenum">
              <a:rPr lang="ru-RU" smtClean="0"/>
              <a:t>8</a:t>
            </a:fld>
            <a:endParaRPr lang="ru-RU"/>
          </a:p>
        </p:txBody>
      </p:sp>
    </p:spTree>
    <p:extLst>
      <p:ext uri="{BB962C8B-B14F-4D97-AF65-F5344CB8AC3E}">
        <p14:creationId xmlns:p14="http://schemas.microsoft.com/office/powerpoint/2010/main" val="15344695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40154-8C25-7C16-5F78-D6E7334B37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940E9B-2984-DC01-381E-CE182D5D9C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DF4BDC-318A-29CE-FBBA-7252439F9409}"/>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EC5CF6BF-A1C8-71C3-5ABF-ACB96726017F}"/>
              </a:ext>
            </a:extLst>
          </p:cNvPr>
          <p:cNvSpPr>
            <a:spLocks noGrp="1"/>
          </p:cNvSpPr>
          <p:nvPr>
            <p:ph type="sldNum" sz="quarter" idx="5"/>
          </p:nvPr>
        </p:nvSpPr>
        <p:spPr/>
        <p:txBody>
          <a:bodyPr/>
          <a:lstStyle/>
          <a:p>
            <a:fld id="{02A204D9-EAE2-4F35-AFEB-5316CEB5C218}" type="slidenum">
              <a:rPr lang="ru-RU" smtClean="0"/>
              <a:t>9</a:t>
            </a:fld>
            <a:endParaRPr lang="ru-RU"/>
          </a:p>
        </p:txBody>
      </p:sp>
    </p:spTree>
    <p:extLst>
      <p:ext uri="{BB962C8B-B14F-4D97-AF65-F5344CB8AC3E}">
        <p14:creationId xmlns:p14="http://schemas.microsoft.com/office/powerpoint/2010/main" val="25523147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ru-R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ru-RU"/>
          </a:p>
        </p:txBody>
      </p:sp>
      <p:sp>
        <p:nvSpPr>
          <p:cNvPr id="4" name="Date Placeholder 3"/>
          <p:cNvSpPr>
            <a:spLocks noGrp="1"/>
          </p:cNvSpPr>
          <p:nvPr>
            <p:ph type="dt" sz="half" idx="10"/>
          </p:nvPr>
        </p:nvSpPr>
        <p:spPr/>
        <p:txBody>
          <a:bodyPr/>
          <a:lstStyle/>
          <a:p>
            <a:fld id="{52647E40-0079-4623-A8D2-ED64CC8CC1AB}" type="datetime1">
              <a:rPr lang="ru-RU" smtClean="0"/>
              <a:t>17.02.2026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AD0E7B4-FE83-4DBD-8C12-306C62A7D307}"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u-R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p:cNvSpPr>
            <a:spLocks noGrp="1"/>
          </p:cNvSpPr>
          <p:nvPr>
            <p:ph type="dt" sz="half" idx="10"/>
          </p:nvPr>
        </p:nvSpPr>
        <p:spPr/>
        <p:txBody>
          <a:bodyPr/>
          <a:lstStyle/>
          <a:p>
            <a:fld id="{624E8B23-79E3-43FB-9FF5-CA9F85B05C7A}" type="datetime1">
              <a:rPr lang="ru-RU" smtClean="0"/>
              <a:t>17.02.2026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AD0E7B4-FE83-4DBD-8C12-306C62A7D307}"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ru-R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p:cNvSpPr>
            <a:spLocks noGrp="1"/>
          </p:cNvSpPr>
          <p:nvPr>
            <p:ph type="dt" sz="half" idx="10"/>
          </p:nvPr>
        </p:nvSpPr>
        <p:spPr/>
        <p:txBody>
          <a:bodyPr/>
          <a:lstStyle/>
          <a:p>
            <a:fld id="{04C7A6E7-50D7-4888-81C3-9A3D3C081361}" type="datetime1">
              <a:rPr lang="ru-RU" smtClean="0"/>
              <a:t>17.02.2026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AD0E7B4-FE83-4DBD-8C12-306C62A7D307}"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Blank" type="obj">
  <p:cSld name="Blank">
    <p:bg>
      <p:bgPr>
        <a:solidFill>
          <a:schemeClr val="lt1"/>
        </a:solidFill>
        <a:effectLst/>
      </p:bgPr>
    </p:bg>
    <p:spTree>
      <p:nvGrpSpPr>
        <p:cNvPr id="1" name="Shape 12"/>
        <p:cNvGrpSpPr/>
        <p:nvPr/>
      </p:nvGrpSpPr>
      <p:grpSpPr>
        <a:xfrm>
          <a:off x="0" y="0"/>
          <a:ext cx="0" cy="0"/>
          <a:chOff x="0" y="0"/>
          <a:chExt cx="0" cy="0"/>
        </a:xfrm>
      </p:grpSpPr>
      <p:sp>
        <p:nvSpPr>
          <p:cNvPr id="13" name="Google Shape;13;p7"/>
          <p:cNvSpPr/>
          <p:nvPr/>
        </p:nvSpPr>
        <p:spPr>
          <a:xfrm>
            <a:off x="6712675" y="0"/>
            <a:ext cx="5481023" cy="6854642"/>
          </a:xfrm>
          <a:custGeom>
            <a:avLst/>
            <a:gdLst/>
            <a:ahLst/>
            <a:cxnLst/>
            <a:rect l="l" t="t" r="r" b="b"/>
            <a:pathLst>
              <a:path w="5178425" h="6480175" extrusionOk="0">
                <a:moveTo>
                  <a:pt x="5177917" y="0"/>
                </a:moveTo>
                <a:lnTo>
                  <a:pt x="0" y="0"/>
                </a:lnTo>
                <a:lnTo>
                  <a:pt x="2043137" y="6479997"/>
                </a:lnTo>
                <a:lnTo>
                  <a:pt x="5177917" y="6479997"/>
                </a:lnTo>
                <a:lnTo>
                  <a:pt x="5177917" y="0"/>
                </a:lnTo>
                <a:close/>
              </a:path>
            </a:pathLst>
          </a:custGeom>
          <a:solidFill>
            <a:srgbClr val="37B446"/>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905" dirty="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 name="Google Shape;14;p7"/>
          <p:cNvSpPr txBox="1">
            <a:spLocks noGrp="1"/>
          </p:cNvSpPr>
          <p:nvPr>
            <p:ph type="ftr" idx="11"/>
          </p:nvPr>
        </p:nvSpPr>
        <p:spPr>
          <a:xfrm>
            <a:off x="4147565" y="6377940"/>
            <a:ext cx="3903591" cy="29302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15" name="Google Shape;15;p7"/>
          <p:cNvSpPr txBox="1">
            <a:spLocks noGrp="1"/>
          </p:cNvSpPr>
          <p:nvPr>
            <p:ph type="dt" idx="10"/>
          </p:nvPr>
        </p:nvSpPr>
        <p:spPr>
          <a:xfrm>
            <a:off x="609936" y="6377940"/>
            <a:ext cx="2805705" cy="29302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8E68888-6DAE-40B1-ACC3-616DF3300757}" type="datetime1">
              <a:rPr lang="ru-RU" smtClean="0"/>
              <a:t>17.02.2026</a:t>
            </a:fld>
            <a:endParaRPr dirty="0"/>
          </a:p>
        </p:txBody>
      </p:sp>
      <p:sp>
        <p:nvSpPr>
          <p:cNvPr id="16" name="Google Shape;16;p7"/>
          <p:cNvSpPr txBox="1">
            <a:spLocks noGrp="1"/>
          </p:cNvSpPr>
          <p:nvPr>
            <p:ph type="sldNum" idx="12"/>
          </p:nvPr>
        </p:nvSpPr>
        <p:spPr>
          <a:xfrm>
            <a:off x="8783080" y="6377940"/>
            <a:ext cx="2805705" cy="293029"/>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smtClean="0"/>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Title and Content">
  <p:cSld name="Title and Content">
    <p:bg>
      <p:bgPr>
        <a:solidFill>
          <a:schemeClr val="lt1"/>
        </a:solidFill>
        <a:effectLst/>
      </p:bgPr>
    </p:bg>
    <p:spTree>
      <p:nvGrpSpPr>
        <p:cNvPr id="1" name="Shape 23"/>
        <p:cNvGrpSpPr/>
        <p:nvPr/>
      </p:nvGrpSpPr>
      <p:grpSpPr>
        <a:xfrm>
          <a:off x="0" y="0"/>
          <a:ext cx="0" cy="0"/>
          <a:chOff x="0" y="0"/>
          <a:chExt cx="0" cy="0"/>
        </a:xfrm>
      </p:grpSpPr>
      <p:sp>
        <p:nvSpPr>
          <p:cNvPr id="24" name="Google Shape;24;p9"/>
          <p:cNvSpPr txBox="1">
            <a:spLocks noGrp="1"/>
          </p:cNvSpPr>
          <p:nvPr>
            <p:ph type="title"/>
          </p:nvPr>
        </p:nvSpPr>
        <p:spPr>
          <a:xfrm>
            <a:off x="865674" y="482263"/>
            <a:ext cx="10467373" cy="60721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3810" b="1" i="0">
                <a:solidFill>
                  <a:schemeClr val="lt1"/>
                </a:solidFill>
                <a:latin typeface="Open Sans" panose="020B0606030504020204"/>
                <a:ea typeface="Open Sans" panose="020B0606030504020204"/>
                <a:cs typeface="Open Sans" panose="020B0606030504020204"/>
                <a:sym typeface="Open Sans" panose="020B0606030504020204"/>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9"/>
          <p:cNvSpPr txBox="1">
            <a:spLocks noGrp="1"/>
          </p:cNvSpPr>
          <p:nvPr>
            <p:ph type="body" idx="1"/>
          </p:nvPr>
        </p:nvSpPr>
        <p:spPr>
          <a:xfrm>
            <a:off x="865674" y="2405210"/>
            <a:ext cx="10467373" cy="276999"/>
          </a:xfrm>
          <a:prstGeom prst="rect">
            <a:avLst/>
          </a:prstGeom>
          <a:noFill/>
          <a:ln>
            <a:noFill/>
          </a:ln>
        </p:spPr>
        <p:txBody>
          <a:bodyPr spcFirstLastPara="1" wrap="square" lIns="0" tIns="0" rIns="0" bIns="0" anchor="t" anchorCtr="0">
            <a:spAutoFit/>
          </a:bodyPr>
          <a:lstStyle>
            <a:lvl1pPr marL="483870" lvl="0" indent="-241935" algn="l">
              <a:spcBef>
                <a:spcPts val="0"/>
              </a:spcBef>
              <a:spcAft>
                <a:spcPts val="0"/>
              </a:spcAft>
              <a:buSzPts val="1400"/>
              <a:buNone/>
              <a:defRPr b="0" i="0">
                <a:solidFill>
                  <a:schemeClr val="dk1"/>
                </a:solidFill>
              </a:defRPr>
            </a:lvl1pPr>
            <a:lvl2pPr marL="967105" lvl="1" indent="-241935" algn="l">
              <a:spcBef>
                <a:spcPts val="0"/>
              </a:spcBef>
              <a:spcAft>
                <a:spcPts val="0"/>
              </a:spcAft>
              <a:buSzPts val="1400"/>
              <a:buNone/>
              <a:defRPr/>
            </a:lvl2pPr>
            <a:lvl3pPr marL="1450975" lvl="2" indent="-241935" algn="l">
              <a:spcBef>
                <a:spcPts val="0"/>
              </a:spcBef>
              <a:spcAft>
                <a:spcPts val="0"/>
              </a:spcAft>
              <a:buSzPts val="1400"/>
              <a:buNone/>
              <a:defRPr/>
            </a:lvl3pPr>
            <a:lvl4pPr marL="1934210" lvl="3" indent="-241935" algn="l">
              <a:spcBef>
                <a:spcPts val="0"/>
              </a:spcBef>
              <a:spcAft>
                <a:spcPts val="0"/>
              </a:spcAft>
              <a:buSzPts val="1400"/>
              <a:buNone/>
              <a:defRPr/>
            </a:lvl4pPr>
            <a:lvl5pPr marL="2418080" lvl="4" indent="-241935" algn="l">
              <a:spcBef>
                <a:spcPts val="0"/>
              </a:spcBef>
              <a:spcAft>
                <a:spcPts val="0"/>
              </a:spcAft>
              <a:buSzPts val="1400"/>
              <a:buNone/>
              <a:defRPr/>
            </a:lvl5pPr>
            <a:lvl6pPr marL="2901950" lvl="5" indent="-241935" algn="l">
              <a:spcBef>
                <a:spcPts val="0"/>
              </a:spcBef>
              <a:spcAft>
                <a:spcPts val="0"/>
              </a:spcAft>
              <a:buSzPts val="1400"/>
              <a:buNone/>
              <a:defRPr/>
            </a:lvl6pPr>
            <a:lvl7pPr marL="3385185" lvl="6" indent="-241935" algn="l">
              <a:spcBef>
                <a:spcPts val="0"/>
              </a:spcBef>
              <a:spcAft>
                <a:spcPts val="0"/>
              </a:spcAft>
              <a:buSzPts val="1400"/>
              <a:buNone/>
              <a:defRPr/>
            </a:lvl7pPr>
            <a:lvl8pPr marL="3869055" lvl="7" indent="-241935" algn="l">
              <a:spcBef>
                <a:spcPts val="0"/>
              </a:spcBef>
              <a:spcAft>
                <a:spcPts val="0"/>
              </a:spcAft>
              <a:buSzPts val="1400"/>
              <a:buNone/>
              <a:defRPr/>
            </a:lvl8pPr>
            <a:lvl9pPr marL="4352925" lvl="8" indent="-241935" algn="l">
              <a:spcBef>
                <a:spcPts val="0"/>
              </a:spcBef>
              <a:spcAft>
                <a:spcPts val="0"/>
              </a:spcAft>
              <a:buSzPts val="1400"/>
              <a:buNone/>
              <a:defRPr/>
            </a:lvl9pPr>
          </a:lstStyle>
          <a:p>
            <a:endParaRPr/>
          </a:p>
        </p:txBody>
      </p:sp>
      <p:sp>
        <p:nvSpPr>
          <p:cNvPr id="26" name="Google Shape;26;p9"/>
          <p:cNvSpPr txBox="1">
            <a:spLocks noGrp="1"/>
          </p:cNvSpPr>
          <p:nvPr>
            <p:ph type="ftr" idx="11"/>
          </p:nvPr>
        </p:nvSpPr>
        <p:spPr>
          <a:xfrm>
            <a:off x="4147565" y="6377940"/>
            <a:ext cx="3903591" cy="29302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27" name="Google Shape;27;p9"/>
          <p:cNvSpPr txBox="1">
            <a:spLocks noGrp="1"/>
          </p:cNvSpPr>
          <p:nvPr>
            <p:ph type="dt" idx="10"/>
          </p:nvPr>
        </p:nvSpPr>
        <p:spPr>
          <a:xfrm>
            <a:off x="609936" y="6377940"/>
            <a:ext cx="2805705" cy="29302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9F36EFE1-3F68-408B-8CA0-59F6ED696B78}" type="datetime1">
              <a:rPr lang="ru-RU" smtClean="0"/>
              <a:t>17.02.2026</a:t>
            </a:fld>
            <a:endParaRPr dirty="0"/>
          </a:p>
        </p:txBody>
      </p:sp>
      <p:sp>
        <p:nvSpPr>
          <p:cNvPr id="28" name="Google Shape;28;p9"/>
          <p:cNvSpPr txBox="1">
            <a:spLocks noGrp="1"/>
          </p:cNvSpPr>
          <p:nvPr>
            <p:ph type="sldNum" idx="12"/>
          </p:nvPr>
        </p:nvSpPr>
        <p:spPr>
          <a:xfrm>
            <a:off x="8783080" y="6377940"/>
            <a:ext cx="2805705" cy="293029"/>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smtClean="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9"/>
        <p:cNvGrpSpPr/>
        <p:nvPr/>
      </p:nvGrpSpPr>
      <p:grpSpPr>
        <a:xfrm>
          <a:off x="0" y="0"/>
          <a:ext cx="0" cy="0"/>
          <a:chOff x="0" y="0"/>
          <a:chExt cx="0" cy="0"/>
        </a:xfrm>
      </p:grpSpPr>
      <p:sp>
        <p:nvSpPr>
          <p:cNvPr id="30" name="Google Shape;30;p10"/>
          <p:cNvSpPr txBox="1">
            <a:spLocks noGrp="1"/>
          </p:cNvSpPr>
          <p:nvPr>
            <p:ph type="title"/>
          </p:nvPr>
        </p:nvSpPr>
        <p:spPr>
          <a:xfrm>
            <a:off x="865674" y="482263"/>
            <a:ext cx="10467373" cy="60721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3810" b="1" i="0">
                <a:solidFill>
                  <a:schemeClr val="lt1"/>
                </a:solidFill>
                <a:latin typeface="Open Sans" panose="020B0606030504020204"/>
                <a:ea typeface="Open Sans" panose="020B0606030504020204"/>
                <a:cs typeface="Open Sans" panose="020B0606030504020204"/>
                <a:sym typeface="Open Sans" panose="020B0606030504020204"/>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10"/>
          <p:cNvSpPr txBox="1">
            <a:spLocks noGrp="1"/>
          </p:cNvSpPr>
          <p:nvPr>
            <p:ph type="body" idx="1"/>
          </p:nvPr>
        </p:nvSpPr>
        <p:spPr>
          <a:xfrm>
            <a:off x="609935" y="1577340"/>
            <a:ext cx="5306444" cy="276999"/>
          </a:xfrm>
          <a:prstGeom prst="rect">
            <a:avLst/>
          </a:prstGeom>
          <a:noFill/>
          <a:ln>
            <a:noFill/>
          </a:ln>
        </p:spPr>
        <p:txBody>
          <a:bodyPr spcFirstLastPara="1" wrap="square" lIns="0" tIns="0" rIns="0" bIns="0" anchor="t" anchorCtr="0">
            <a:spAutoFit/>
          </a:bodyPr>
          <a:lstStyle>
            <a:lvl1pPr marL="483870" lvl="0" indent="-241935" algn="l">
              <a:spcBef>
                <a:spcPts val="0"/>
              </a:spcBef>
              <a:spcAft>
                <a:spcPts val="0"/>
              </a:spcAft>
              <a:buSzPts val="1400"/>
              <a:buNone/>
              <a:defRPr/>
            </a:lvl1pPr>
            <a:lvl2pPr marL="967105" lvl="1" indent="-241935" algn="l">
              <a:spcBef>
                <a:spcPts val="0"/>
              </a:spcBef>
              <a:spcAft>
                <a:spcPts val="0"/>
              </a:spcAft>
              <a:buSzPts val="1400"/>
              <a:buNone/>
              <a:defRPr/>
            </a:lvl2pPr>
            <a:lvl3pPr marL="1450975" lvl="2" indent="-241935" algn="l">
              <a:spcBef>
                <a:spcPts val="0"/>
              </a:spcBef>
              <a:spcAft>
                <a:spcPts val="0"/>
              </a:spcAft>
              <a:buSzPts val="1400"/>
              <a:buNone/>
              <a:defRPr/>
            </a:lvl3pPr>
            <a:lvl4pPr marL="1934210" lvl="3" indent="-241935" algn="l">
              <a:spcBef>
                <a:spcPts val="0"/>
              </a:spcBef>
              <a:spcAft>
                <a:spcPts val="0"/>
              </a:spcAft>
              <a:buSzPts val="1400"/>
              <a:buNone/>
              <a:defRPr/>
            </a:lvl4pPr>
            <a:lvl5pPr marL="2418080" lvl="4" indent="-241935" algn="l">
              <a:spcBef>
                <a:spcPts val="0"/>
              </a:spcBef>
              <a:spcAft>
                <a:spcPts val="0"/>
              </a:spcAft>
              <a:buSzPts val="1400"/>
              <a:buNone/>
              <a:defRPr/>
            </a:lvl5pPr>
            <a:lvl6pPr marL="2901950" lvl="5" indent="-241935" algn="l">
              <a:spcBef>
                <a:spcPts val="0"/>
              </a:spcBef>
              <a:spcAft>
                <a:spcPts val="0"/>
              </a:spcAft>
              <a:buSzPts val="1400"/>
              <a:buNone/>
              <a:defRPr/>
            </a:lvl6pPr>
            <a:lvl7pPr marL="3385185" lvl="6" indent="-241935" algn="l">
              <a:spcBef>
                <a:spcPts val="0"/>
              </a:spcBef>
              <a:spcAft>
                <a:spcPts val="0"/>
              </a:spcAft>
              <a:buSzPts val="1400"/>
              <a:buNone/>
              <a:defRPr/>
            </a:lvl7pPr>
            <a:lvl8pPr marL="3869055" lvl="7" indent="-241935" algn="l">
              <a:spcBef>
                <a:spcPts val="0"/>
              </a:spcBef>
              <a:spcAft>
                <a:spcPts val="0"/>
              </a:spcAft>
              <a:buSzPts val="1400"/>
              <a:buNone/>
              <a:defRPr/>
            </a:lvl8pPr>
            <a:lvl9pPr marL="4352925" lvl="8" indent="-241935" algn="l">
              <a:spcBef>
                <a:spcPts val="0"/>
              </a:spcBef>
              <a:spcAft>
                <a:spcPts val="0"/>
              </a:spcAft>
              <a:buSzPts val="1400"/>
              <a:buNone/>
              <a:defRPr/>
            </a:lvl9pPr>
          </a:lstStyle>
          <a:p>
            <a:endParaRPr/>
          </a:p>
        </p:txBody>
      </p:sp>
      <p:sp>
        <p:nvSpPr>
          <p:cNvPr id="32" name="Google Shape;32;p10"/>
          <p:cNvSpPr txBox="1">
            <a:spLocks noGrp="1"/>
          </p:cNvSpPr>
          <p:nvPr>
            <p:ph type="body" idx="2"/>
          </p:nvPr>
        </p:nvSpPr>
        <p:spPr>
          <a:xfrm>
            <a:off x="6282341" y="1577340"/>
            <a:ext cx="5306444" cy="276999"/>
          </a:xfrm>
          <a:prstGeom prst="rect">
            <a:avLst/>
          </a:prstGeom>
          <a:noFill/>
          <a:ln>
            <a:noFill/>
          </a:ln>
        </p:spPr>
        <p:txBody>
          <a:bodyPr spcFirstLastPara="1" wrap="square" lIns="0" tIns="0" rIns="0" bIns="0" anchor="t" anchorCtr="0">
            <a:spAutoFit/>
          </a:bodyPr>
          <a:lstStyle>
            <a:lvl1pPr marL="483870" lvl="0" indent="-241935" algn="l">
              <a:spcBef>
                <a:spcPts val="0"/>
              </a:spcBef>
              <a:spcAft>
                <a:spcPts val="0"/>
              </a:spcAft>
              <a:buSzPts val="1400"/>
              <a:buNone/>
              <a:defRPr/>
            </a:lvl1pPr>
            <a:lvl2pPr marL="967105" lvl="1" indent="-241935" algn="l">
              <a:spcBef>
                <a:spcPts val="0"/>
              </a:spcBef>
              <a:spcAft>
                <a:spcPts val="0"/>
              </a:spcAft>
              <a:buSzPts val="1400"/>
              <a:buNone/>
              <a:defRPr/>
            </a:lvl2pPr>
            <a:lvl3pPr marL="1450975" lvl="2" indent="-241935" algn="l">
              <a:spcBef>
                <a:spcPts val="0"/>
              </a:spcBef>
              <a:spcAft>
                <a:spcPts val="0"/>
              </a:spcAft>
              <a:buSzPts val="1400"/>
              <a:buNone/>
              <a:defRPr/>
            </a:lvl3pPr>
            <a:lvl4pPr marL="1934210" lvl="3" indent="-241935" algn="l">
              <a:spcBef>
                <a:spcPts val="0"/>
              </a:spcBef>
              <a:spcAft>
                <a:spcPts val="0"/>
              </a:spcAft>
              <a:buSzPts val="1400"/>
              <a:buNone/>
              <a:defRPr/>
            </a:lvl4pPr>
            <a:lvl5pPr marL="2418080" lvl="4" indent="-241935" algn="l">
              <a:spcBef>
                <a:spcPts val="0"/>
              </a:spcBef>
              <a:spcAft>
                <a:spcPts val="0"/>
              </a:spcAft>
              <a:buSzPts val="1400"/>
              <a:buNone/>
              <a:defRPr/>
            </a:lvl5pPr>
            <a:lvl6pPr marL="2901950" lvl="5" indent="-241935" algn="l">
              <a:spcBef>
                <a:spcPts val="0"/>
              </a:spcBef>
              <a:spcAft>
                <a:spcPts val="0"/>
              </a:spcAft>
              <a:buSzPts val="1400"/>
              <a:buNone/>
              <a:defRPr/>
            </a:lvl6pPr>
            <a:lvl7pPr marL="3385185" lvl="6" indent="-241935" algn="l">
              <a:spcBef>
                <a:spcPts val="0"/>
              </a:spcBef>
              <a:spcAft>
                <a:spcPts val="0"/>
              </a:spcAft>
              <a:buSzPts val="1400"/>
              <a:buNone/>
              <a:defRPr/>
            </a:lvl7pPr>
            <a:lvl8pPr marL="3869055" lvl="7" indent="-241935" algn="l">
              <a:spcBef>
                <a:spcPts val="0"/>
              </a:spcBef>
              <a:spcAft>
                <a:spcPts val="0"/>
              </a:spcAft>
              <a:buSzPts val="1400"/>
              <a:buNone/>
              <a:defRPr/>
            </a:lvl8pPr>
            <a:lvl9pPr marL="4352925" lvl="8" indent="-241935" algn="l">
              <a:spcBef>
                <a:spcPts val="0"/>
              </a:spcBef>
              <a:spcAft>
                <a:spcPts val="0"/>
              </a:spcAft>
              <a:buSzPts val="1400"/>
              <a:buNone/>
              <a:defRPr/>
            </a:lvl9pPr>
          </a:lstStyle>
          <a:p>
            <a:endParaRPr/>
          </a:p>
        </p:txBody>
      </p:sp>
      <p:sp>
        <p:nvSpPr>
          <p:cNvPr id="33" name="Google Shape;33;p10"/>
          <p:cNvSpPr txBox="1">
            <a:spLocks noGrp="1"/>
          </p:cNvSpPr>
          <p:nvPr>
            <p:ph type="ftr" idx="11"/>
          </p:nvPr>
        </p:nvSpPr>
        <p:spPr>
          <a:xfrm>
            <a:off x="4147565" y="6377940"/>
            <a:ext cx="3903591" cy="29302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34" name="Google Shape;34;p10"/>
          <p:cNvSpPr txBox="1">
            <a:spLocks noGrp="1"/>
          </p:cNvSpPr>
          <p:nvPr>
            <p:ph type="dt" idx="10"/>
          </p:nvPr>
        </p:nvSpPr>
        <p:spPr>
          <a:xfrm>
            <a:off x="609936" y="6377940"/>
            <a:ext cx="2805705" cy="29302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55770CB4-A034-44FD-A52D-AB7E48FA20CB}" type="datetime1">
              <a:rPr lang="ru-RU" smtClean="0"/>
              <a:t>17.02.2026</a:t>
            </a:fld>
            <a:endParaRPr dirty="0"/>
          </a:p>
        </p:txBody>
      </p:sp>
      <p:sp>
        <p:nvSpPr>
          <p:cNvPr id="35" name="Google Shape;35;p10"/>
          <p:cNvSpPr txBox="1">
            <a:spLocks noGrp="1"/>
          </p:cNvSpPr>
          <p:nvPr>
            <p:ph type="sldNum" idx="12"/>
          </p:nvPr>
        </p:nvSpPr>
        <p:spPr>
          <a:xfrm>
            <a:off x="8783080" y="6377940"/>
            <a:ext cx="2805705" cy="293029"/>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smtClean="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6"/>
        <p:cNvGrpSpPr/>
        <p:nvPr/>
      </p:nvGrpSpPr>
      <p:grpSpPr>
        <a:xfrm>
          <a:off x="0" y="0"/>
          <a:ext cx="0" cy="0"/>
          <a:chOff x="0" y="0"/>
          <a:chExt cx="0" cy="0"/>
        </a:xfrm>
      </p:grpSpPr>
      <p:sp>
        <p:nvSpPr>
          <p:cNvPr id="37" name="Google Shape;37;p11"/>
          <p:cNvSpPr txBox="1">
            <a:spLocks noGrp="1"/>
          </p:cNvSpPr>
          <p:nvPr>
            <p:ph type="title"/>
          </p:nvPr>
        </p:nvSpPr>
        <p:spPr>
          <a:xfrm>
            <a:off x="865674" y="482263"/>
            <a:ext cx="10467373" cy="60721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3810" b="1" i="0">
                <a:solidFill>
                  <a:schemeClr val="lt1"/>
                </a:solidFill>
                <a:latin typeface="Open Sans" panose="020B0606030504020204"/>
                <a:ea typeface="Open Sans" panose="020B0606030504020204"/>
                <a:cs typeface="Open Sans" panose="020B0606030504020204"/>
                <a:sym typeface="Open Sans" panose="020B0606030504020204"/>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11"/>
          <p:cNvSpPr txBox="1">
            <a:spLocks noGrp="1"/>
          </p:cNvSpPr>
          <p:nvPr>
            <p:ph type="ftr" idx="11"/>
          </p:nvPr>
        </p:nvSpPr>
        <p:spPr>
          <a:xfrm>
            <a:off x="4147565" y="6377940"/>
            <a:ext cx="3903591" cy="29302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39" name="Google Shape;39;p11"/>
          <p:cNvSpPr txBox="1">
            <a:spLocks noGrp="1"/>
          </p:cNvSpPr>
          <p:nvPr>
            <p:ph type="dt" idx="10"/>
          </p:nvPr>
        </p:nvSpPr>
        <p:spPr>
          <a:xfrm>
            <a:off x="609936" y="6377940"/>
            <a:ext cx="2805705" cy="29302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B02C8FFF-FCBE-42F7-B966-53572C2C2B31}" type="datetime1">
              <a:rPr lang="ru-RU" smtClean="0"/>
              <a:t>17.02.2026</a:t>
            </a:fld>
            <a:endParaRPr dirty="0"/>
          </a:p>
        </p:txBody>
      </p:sp>
      <p:sp>
        <p:nvSpPr>
          <p:cNvPr id="40" name="Google Shape;40;p11"/>
          <p:cNvSpPr txBox="1">
            <a:spLocks noGrp="1"/>
          </p:cNvSpPr>
          <p:nvPr>
            <p:ph type="sldNum" idx="12"/>
          </p:nvPr>
        </p:nvSpPr>
        <p:spPr>
          <a:xfrm>
            <a:off x="8783080" y="6377940"/>
            <a:ext cx="2805705" cy="293029"/>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u-R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p:cNvSpPr>
            <a:spLocks noGrp="1"/>
          </p:cNvSpPr>
          <p:nvPr>
            <p:ph type="dt" sz="half" idx="10"/>
          </p:nvPr>
        </p:nvSpPr>
        <p:spPr/>
        <p:txBody>
          <a:bodyPr/>
          <a:lstStyle/>
          <a:p>
            <a:fld id="{6093FE19-64E9-491E-A351-E3D6814C0857}" type="datetime1">
              <a:rPr lang="ru-RU" smtClean="0"/>
              <a:t>17.02.2026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AD0E7B4-FE83-4DBD-8C12-306C62A7D307}"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ru-R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2DCD480-C43D-405C-BAAE-B6B07BBFF3D1}" type="datetime1">
              <a:rPr lang="ru-RU" smtClean="0"/>
              <a:t>17.02.2026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AD0E7B4-FE83-4DBD-8C12-306C62A7D307}"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u-RU"/>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5" name="Date Placeholder 4"/>
          <p:cNvSpPr>
            <a:spLocks noGrp="1"/>
          </p:cNvSpPr>
          <p:nvPr>
            <p:ph type="dt" sz="half" idx="10"/>
          </p:nvPr>
        </p:nvSpPr>
        <p:spPr/>
        <p:txBody>
          <a:bodyPr/>
          <a:lstStyle/>
          <a:p>
            <a:fld id="{2BA07A6C-7F6C-4017-97FD-DBEF4A7698B5}" type="datetime1">
              <a:rPr lang="ru-RU" smtClean="0"/>
              <a:t>17.02.2026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AD0E7B4-FE83-4DBD-8C12-306C62A7D307}"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ru-R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7" name="Date Placeholder 6"/>
          <p:cNvSpPr>
            <a:spLocks noGrp="1"/>
          </p:cNvSpPr>
          <p:nvPr>
            <p:ph type="dt" sz="half" idx="10"/>
          </p:nvPr>
        </p:nvSpPr>
        <p:spPr/>
        <p:txBody>
          <a:bodyPr/>
          <a:lstStyle/>
          <a:p>
            <a:fld id="{ECB9D17B-2189-4687-B551-35F7E5AB3F4C}" type="datetime1">
              <a:rPr lang="ru-RU" smtClean="0"/>
              <a:t>17.02.2026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AD0E7B4-FE83-4DBD-8C12-306C62A7D307}"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u-RU"/>
          </a:p>
        </p:txBody>
      </p:sp>
      <p:sp>
        <p:nvSpPr>
          <p:cNvPr id="3" name="Date Placeholder 2"/>
          <p:cNvSpPr>
            <a:spLocks noGrp="1"/>
          </p:cNvSpPr>
          <p:nvPr>
            <p:ph type="dt" sz="half" idx="10"/>
          </p:nvPr>
        </p:nvSpPr>
        <p:spPr/>
        <p:txBody>
          <a:bodyPr/>
          <a:lstStyle/>
          <a:p>
            <a:fld id="{7A5BDF35-3664-4FC5-B7C5-F2E1E670CCA9}" type="datetime1">
              <a:rPr lang="ru-RU" smtClean="0"/>
              <a:t>17.02.2026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AD0E7B4-FE83-4DBD-8C12-306C62A7D307}"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9F6061-F91C-4C42-898A-7EC5F3DBDA11}" type="datetime1">
              <a:rPr lang="ru-RU" smtClean="0"/>
              <a:t>17.02.2026</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FAD0E7B4-FE83-4DBD-8C12-306C62A7D307}"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ru-R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DDA8478-337B-4BCE-9FFF-60C7B0D48ECC}" type="datetime1">
              <a:rPr lang="ru-RU" smtClean="0"/>
              <a:t>17.02.2026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AD0E7B4-FE83-4DBD-8C12-306C62A7D307}"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ru-R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6D92DD7-8A3B-423E-B43A-14E80FA8EB4A}" type="datetime1">
              <a:rPr lang="ru-RU" smtClean="0"/>
              <a:t>17.02.2026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AD0E7B4-FE83-4DBD-8C12-306C62A7D307}"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ru-R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0558DE-1CD6-45CF-B587-7F928EA63F60}" type="datetime1">
              <a:rPr lang="ru-RU" smtClean="0"/>
              <a:t>17.02.2026</a:t>
            </a:fld>
            <a:endParaRPr lang="ru-R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D0E7B4-FE83-4DBD-8C12-306C62A7D307}"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6"/>
          <p:cNvSpPr/>
          <p:nvPr/>
        </p:nvSpPr>
        <p:spPr>
          <a:xfrm>
            <a:off x="0" y="0"/>
            <a:ext cx="9037135" cy="6854642"/>
          </a:xfrm>
          <a:custGeom>
            <a:avLst/>
            <a:gdLst/>
            <a:ahLst/>
            <a:cxnLst/>
            <a:rect l="l" t="t" r="r" b="b"/>
            <a:pathLst>
              <a:path w="8538210" h="6480175" extrusionOk="0">
                <a:moveTo>
                  <a:pt x="6495084" y="0"/>
                </a:moveTo>
                <a:lnTo>
                  <a:pt x="0" y="0"/>
                </a:lnTo>
                <a:lnTo>
                  <a:pt x="0" y="6479997"/>
                </a:lnTo>
                <a:lnTo>
                  <a:pt x="8538210" y="6479997"/>
                </a:lnTo>
                <a:lnTo>
                  <a:pt x="6495084" y="0"/>
                </a:lnTo>
                <a:close/>
              </a:path>
            </a:pathLst>
          </a:custGeom>
          <a:solidFill>
            <a:srgbClr val="37B446"/>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905" dirty="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 name="Google Shape;7;p6"/>
          <p:cNvSpPr txBox="1">
            <a:spLocks noGrp="1"/>
          </p:cNvSpPr>
          <p:nvPr>
            <p:ph type="title"/>
          </p:nvPr>
        </p:nvSpPr>
        <p:spPr>
          <a:xfrm>
            <a:off x="865674" y="482263"/>
            <a:ext cx="10467373" cy="553998"/>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3600" b="1" i="0" u="none" strike="noStrike" cap="none">
                <a:solidFill>
                  <a:schemeClr val="lt1"/>
                </a:solidFill>
                <a:latin typeface="Open Sans" panose="020B0606030504020204"/>
                <a:ea typeface="Open Sans" panose="020B0606030504020204"/>
                <a:cs typeface="Open Sans" panose="020B0606030504020204"/>
                <a:sym typeface="Open Sans" panose="020B0606030504020204"/>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 name="Google Shape;8;p6"/>
          <p:cNvSpPr txBox="1">
            <a:spLocks noGrp="1"/>
          </p:cNvSpPr>
          <p:nvPr>
            <p:ph type="body" idx="1"/>
          </p:nvPr>
        </p:nvSpPr>
        <p:spPr>
          <a:xfrm>
            <a:off x="865674" y="2405210"/>
            <a:ext cx="10467373" cy="276999"/>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1pPr>
            <a:lvl2pPr marL="914400" marR="0" lvl="1"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2pPr>
            <a:lvl3pPr marL="1371600" marR="0" lvl="2"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3pPr>
            <a:lvl4pPr marL="1828800" marR="0" lvl="3"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4pPr>
            <a:lvl5pPr marL="2286000" marR="0" lvl="4"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5pPr>
            <a:lvl6pPr marL="2743200" marR="0" lvl="5"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6pPr>
            <a:lvl7pPr marL="3200400" marR="0" lvl="6"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7pPr>
            <a:lvl8pPr marL="3657600" marR="0" lvl="7"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8pPr>
            <a:lvl9pPr marL="4114800" marR="0" lvl="8"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9pPr>
          </a:lstStyle>
          <a:p>
            <a:endParaRPr/>
          </a:p>
        </p:txBody>
      </p:sp>
      <p:sp>
        <p:nvSpPr>
          <p:cNvPr id="9" name="Google Shape;9;p6"/>
          <p:cNvSpPr txBox="1">
            <a:spLocks noGrp="1"/>
          </p:cNvSpPr>
          <p:nvPr>
            <p:ph type="ftr" idx="11"/>
          </p:nvPr>
        </p:nvSpPr>
        <p:spPr>
          <a:xfrm>
            <a:off x="4147565" y="6377940"/>
            <a:ext cx="3903591" cy="293029"/>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1905">
                <a:solidFill>
                  <a:srgbClr val="888888"/>
                </a:solidFill>
                <a:latin typeface="Calibri" panose="020F0502020204030204"/>
                <a:ea typeface="Calibri" panose="020F0502020204030204"/>
                <a:cs typeface="Calibri" panose="020F0502020204030204"/>
                <a:sym typeface="Calibri" panose="020F0502020204030204"/>
              </a:defRPr>
            </a:lvl1pPr>
            <a:lvl2pPr marR="0" lvl="1"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R="0" lvl="2"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R="0" lvl="3"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R="0" lvl="4"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R="0" lvl="5"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R="0" lvl="6"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R="0" lvl="7"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R="0" lvl="8"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a:endParaRPr dirty="0"/>
          </a:p>
        </p:txBody>
      </p:sp>
      <p:sp>
        <p:nvSpPr>
          <p:cNvPr id="10" name="Google Shape;10;p6"/>
          <p:cNvSpPr txBox="1">
            <a:spLocks noGrp="1"/>
          </p:cNvSpPr>
          <p:nvPr>
            <p:ph type="dt" idx="10"/>
          </p:nvPr>
        </p:nvSpPr>
        <p:spPr>
          <a:xfrm>
            <a:off x="609936" y="6377940"/>
            <a:ext cx="2805705" cy="293029"/>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905">
                <a:solidFill>
                  <a:srgbClr val="888888"/>
                </a:solidFill>
                <a:latin typeface="Calibri" panose="020F0502020204030204"/>
                <a:ea typeface="Calibri" panose="020F0502020204030204"/>
                <a:cs typeface="Calibri" panose="020F0502020204030204"/>
                <a:sym typeface="Calibri" panose="020F0502020204030204"/>
              </a:defRPr>
            </a:lvl1pPr>
            <a:lvl2pPr marR="0" lvl="1"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R="0" lvl="2"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R="0" lvl="3"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R="0" lvl="4"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R="0" lvl="5"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R="0" lvl="6"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R="0" lvl="7"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R="0" lvl="8"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a:fld id="{C6BB3936-6FCE-466A-8A0C-D70B5A5CB83E}" type="datetime1">
              <a:rPr lang="ru-RU" smtClean="0"/>
              <a:t>17.02.2026</a:t>
            </a:fld>
            <a:endParaRPr dirty="0"/>
          </a:p>
        </p:txBody>
      </p:sp>
      <p:sp>
        <p:nvSpPr>
          <p:cNvPr id="11" name="Google Shape;11;p6"/>
          <p:cNvSpPr txBox="1">
            <a:spLocks noGrp="1"/>
          </p:cNvSpPr>
          <p:nvPr>
            <p:ph type="sldNum" idx="12"/>
          </p:nvPr>
        </p:nvSpPr>
        <p:spPr>
          <a:xfrm>
            <a:off x="8783080" y="6377940"/>
            <a:ext cx="2805705" cy="293029"/>
          </a:xfrm>
          <a:prstGeom prst="rect">
            <a:avLst/>
          </a:prstGeom>
          <a:noFill/>
          <a:ln>
            <a:noFill/>
          </a:ln>
        </p:spPr>
        <p:txBody>
          <a:bodyPr spcFirstLastPara="1" wrap="square" lIns="0" tIns="0" rIns="0" bIns="0" anchor="t" anchorCtr="0">
            <a:spAutoFit/>
          </a:bodyPr>
          <a:lstStyle>
            <a:lvl1pPr marL="0" marR="0" lvl="0" indent="0" algn="r" rtl="0">
              <a:spcBef>
                <a:spcPts val="0"/>
              </a:spcBef>
              <a:buNone/>
              <a:defRPr sz="1905">
                <a:solidFill>
                  <a:srgbClr val="888888"/>
                </a:solidFill>
                <a:latin typeface="Calibri" panose="020F0502020204030204"/>
                <a:ea typeface="Calibri" panose="020F0502020204030204"/>
                <a:cs typeface="Calibri" panose="020F0502020204030204"/>
                <a:sym typeface="Calibri" panose="020F0502020204030204"/>
              </a:defRPr>
            </a:lvl1pPr>
            <a:lvl2pPr marL="0" marR="0" lvl="1" indent="0" algn="r" rtl="0">
              <a:spcBef>
                <a:spcPts val="0"/>
              </a:spcBef>
              <a:buNone/>
              <a:defRPr sz="1905">
                <a:solidFill>
                  <a:srgbClr val="888888"/>
                </a:solidFill>
                <a:latin typeface="Calibri" panose="020F0502020204030204"/>
                <a:ea typeface="Calibri" panose="020F0502020204030204"/>
                <a:cs typeface="Calibri" panose="020F0502020204030204"/>
                <a:sym typeface="Calibri" panose="020F0502020204030204"/>
              </a:defRPr>
            </a:lvl2pPr>
            <a:lvl3pPr marL="0" marR="0" lvl="2" indent="0" algn="r" rtl="0">
              <a:spcBef>
                <a:spcPts val="0"/>
              </a:spcBef>
              <a:buNone/>
              <a:defRPr sz="1905">
                <a:solidFill>
                  <a:srgbClr val="888888"/>
                </a:solidFill>
                <a:latin typeface="Calibri" panose="020F0502020204030204"/>
                <a:ea typeface="Calibri" panose="020F0502020204030204"/>
                <a:cs typeface="Calibri" panose="020F0502020204030204"/>
                <a:sym typeface="Calibri" panose="020F0502020204030204"/>
              </a:defRPr>
            </a:lvl3pPr>
            <a:lvl4pPr marL="0" marR="0" lvl="3" indent="0" algn="r" rtl="0">
              <a:spcBef>
                <a:spcPts val="0"/>
              </a:spcBef>
              <a:buNone/>
              <a:defRPr sz="1905">
                <a:solidFill>
                  <a:srgbClr val="888888"/>
                </a:solidFill>
                <a:latin typeface="Calibri" panose="020F0502020204030204"/>
                <a:ea typeface="Calibri" panose="020F0502020204030204"/>
                <a:cs typeface="Calibri" panose="020F0502020204030204"/>
                <a:sym typeface="Calibri" panose="020F0502020204030204"/>
              </a:defRPr>
            </a:lvl4pPr>
            <a:lvl5pPr marL="0" marR="0" lvl="4" indent="0" algn="r" rtl="0">
              <a:spcBef>
                <a:spcPts val="0"/>
              </a:spcBef>
              <a:buNone/>
              <a:defRPr sz="1905">
                <a:solidFill>
                  <a:srgbClr val="888888"/>
                </a:solidFill>
                <a:latin typeface="Calibri" panose="020F0502020204030204"/>
                <a:ea typeface="Calibri" panose="020F0502020204030204"/>
                <a:cs typeface="Calibri" panose="020F0502020204030204"/>
                <a:sym typeface="Calibri" panose="020F0502020204030204"/>
              </a:defRPr>
            </a:lvl5pPr>
            <a:lvl6pPr marL="0" marR="0" lvl="5" indent="0" algn="r" rtl="0">
              <a:spcBef>
                <a:spcPts val="0"/>
              </a:spcBef>
              <a:buNone/>
              <a:defRPr sz="1905">
                <a:solidFill>
                  <a:srgbClr val="888888"/>
                </a:solidFill>
                <a:latin typeface="Calibri" panose="020F0502020204030204"/>
                <a:ea typeface="Calibri" panose="020F0502020204030204"/>
                <a:cs typeface="Calibri" panose="020F0502020204030204"/>
                <a:sym typeface="Calibri" panose="020F0502020204030204"/>
              </a:defRPr>
            </a:lvl6pPr>
            <a:lvl7pPr marL="0" marR="0" lvl="6" indent="0" algn="r" rtl="0">
              <a:spcBef>
                <a:spcPts val="0"/>
              </a:spcBef>
              <a:buNone/>
              <a:defRPr sz="1905">
                <a:solidFill>
                  <a:srgbClr val="888888"/>
                </a:solidFill>
                <a:latin typeface="Calibri" panose="020F0502020204030204"/>
                <a:ea typeface="Calibri" panose="020F0502020204030204"/>
                <a:cs typeface="Calibri" panose="020F0502020204030204"/>
                <a:sym typeface="Calibri" panose="020F0502020204030204"/>
              </a:defRPr>
            </a:lvl7pPr>
            <a:lvl8pPr marL="0" marR="0" lvl="7" indent="0" algn="r" rtl="0">
              <a:spcBef>
                <a:spcPts val="0"/>
              </a:spcBef>
              <a:buNone/>
              <a:defRPr sz="1905">
                <a:solidFill>
                  <a:srgbClr val="888888"/>
                </a:solidFill>
                <a:latin typeface="Calibri" panose="020F0502020204030204"/>
                <a:ea typeface="Calibri" panose="020F0502020204030204"/>
                <a:cs typeface="Calibri" panose="020F0502020204030204"/>
                <a:sym typeface="Calibri" panose="020F0502020204030204"/>
              </a:defRPr>
            </a:lvl8pPr>
            <a:lvl9pPr marL="0" marR="0" lvl="8" indent="0" algn="r" rtl="0">
              <a:spcBef>
                <a:spcPts val="0"/>
              </a:spcBef>
              <a:buNone/>
              <a:defRPr sz="1905">
                <a:solidFill>
                  <a:srgbClr val="888888"/>
                </a:solidFill>
                <a:latin typeface="Calibri" panose="020F0502020204030204"/>
                <a:ea typeface="Calibri" panose="020F0502020204030204"/>
                <a:cs typeface="Calibri" panose="020F0502020204030204"/>
                <a:sym typeface="Calibri" panose="020F0502020204030204"/>
              </a:defRPr>
            </a:lvl9pPr>
          </a:lstStyle>
          <a:p>
            <a:fld id="{00000000-1234-1234-1234-123412341234}" type="slidenum">
              <a:rPr lang="en-US" smtClean="0"/>
              <a:t>‹#›</a:t>
            </a:fld>
            <a:endParaRPr lang="en-US" dirty="0"/>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5.emf"/></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pic>
        <p:nvPicPr>
          <p:cNvPr id="9" name="Рисунок 8" descr="LuMaxArt FS Collection Orange0010 | Flickr - Photo Shar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76252" y="1545738"/>
            <a:ext cx="2802370" cy="2802370"/>
          </a:xfrm>
          <a:prstGeom prst="rect">
            <a:avLst/>
          </a:prstGeom>
        </p:spPr>
      </p:pic>
      <p:sp>
        <p:nvSpPr>
          <p:cNvPr id="64" name="Google Shape;64;p3"/>
          <p:cNvSpPr/>
          <p:nvPr/>
        </p:nvSpPr>
        <p:spPr>
          <a:xfrm>
            <a:off x="3731" y="6260165"/>
            <a:ext cx="7221386" cy="406375"/>
          </a:xfrm>
          <a:custGeom>
            <a:avLst/>
            <a:gdLst/>
            <a:ahLst/>
            <a:cxnLst/>
            <a:rect l="l" t="t" r="r" b="b"/>
            <a:pathLst>
              <a:path w="6826884" h="384175" extrusionOk="0">
                <a:moveTo>
                  <a:pt x="0" y="383578"/>
                </a:moveTo>
                <a:lnTo>
                  <a:pt x="6826796" y="383578"/>
                </a:lnTo>
                <a:lnTo>
                  <a:pt x="6826796" y="0"/>
                </a:lnTo>
                <a:lnTo>
                  <a:pt x="0" y="0"/>
                </a:lnTo>
                <a:lnTo>
                  <a:pt x="0" y="383578"/>
                </a:lnTo>
                <a:close/>
              </a:path>
            </a:pathLst>
          </a:custGeom>
          <a:solidFill>
            <a:srgbClr val="37B446"/>
          </a:solidFill>
          <a:ln>
            <a:noFill/>
          </a:ln>
        </p:spPr>
        <p:txBody>
          <a:bodyPr spcFirstLastPara="1" wrap="square" lIns="0" tIns="0" rIns="0" bIns="0" anchor="t" anchorCtr="0">
            <a:noAutofit/>
          </a:bodyPr>
          <a:lstStyle/>
          <a:p>
            <a:pPr defTabSz="967105">
              <a:buClr>
                <a:srgbClr val="000000"/>
              </a:buClr>
            </a:pPr>
            <a:endParaRPr sz="1905" kern="0" dirty="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7" name="Пятиугольник 6"/>
          <p:cNvSpPr/>
          <p:nvPr/>
        </p:nvSpPr>
        <p:spPr>
          <a:xfrm>
            <a:off x="11326027" y="6361511"/>
            <a:ext cx="518791" cy="325862"/>
          </a:xfrm>
          <a:prstGeom prst="homePlate">
            <a:avLst/>
          </a:prstGeom>
          <a:solidFill>
            <a:srgbClr val="00B05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967105">
              <a:buClr>
                <a:srgbClr val="000000"/>
              </a:buClr>
            </a:pPr>
            <a:endParaRPr lang="ru-RU" sz="1480" kern="0">
              <a:solidFill>
                <a:srgbClr val="FFFFFF"/>
              </a:solidFill>
              <a:latin typeface="Arial" panose="020B0604020202020204"/>
              <a:sym typeface="Arial" panose="020B0604020202020204"/>
            </a:endParaRPr>
          </a:p>
        </p:txBody>
      </p:sp>
      <p:sp>
        <p:nvSpPr>
          <p:cNvPr id="8" name="Номер слайда 7"/>
          <p:cNvSpPr>
            <a:spLocks noGrp="1"/>
          </p:cNvSpPr>
          <p:nvPr>
            <p:ph type="sldNum" idx="12"/>
          </p:nvPr>
        </p:nvSpPr>
        <p:spPr>
          <a:xfrm>
            <a:off x="8781435" y="6377940"/>
            <a:ext cx="2803988" cy="293029"/>
          </a:xfrm>
        </p:spPr>
        <p:txBody>
          <a:bodyPr/>
          <a:lstStyle/>
          <a:p>
            <a:pPr defTabSz="967105">
              <a:buClr>
                <a:srgbClr val="000000"/>
              </a:buClr>
            </a:pPr>
            <a:fld id="{00000000-1234-1234-1234-123412341234}" type="slidenum">
              <a:rPr lang="en-US" kern="0">
                <a:solidFill>
                  <a:srgbClr val="FFFFFF"/>
                </a:solidFill>
              </a:rPr>
              <a:t>1</a:t>
            </a:fld>
            <a:endParaRPr lang="en-US" kern="0" dirty="0">
              <a:solidFill>
                <a:srgbClr val="FFFFFF"/>
              </a:solidFill>
            </a:endParaRPr>
          </a:p>
        </p:txBody>
      </p:sp>
      <p:sp>
        <p:nvSpPr>
          <p:cNvPr id="2" name="Текстовое поле 1"/>
          <p:cNvSpPr txBox="1"/>
          <p:nvPr/>
        </p:nvSpPr>
        <p:spPr>
          <a:xfrm>
            <a:off x="1075951" y="4167946"/>
            <a:ext cx="10469029" cy="2045175"/>
          </a:xfrm>
          <a:prstGeom prst="rect">
            <a:avLst/>
          </a:prstGeom>
          <a:noFill/>
        </p:spPr>
        <p:txBody>
          <a:bodyPr wrap="square" rtlCol="0">
            <a:spAutoFit/>
          </a:bodyPr>
          <a:lstStyle/>
          <a:p>
            <a:pPr defTabSz="967105">
              <a:buClr>
                <a:srgbClr val="000000"/>
              </a:buClr>
            </a:pPr>
            <a:r>
              <a:rPr lang="en-US" altLang="ru-RU" sz="4230" kern="0">
                <a:gradFill>
                  <a:gsLst>
                    <a:gs pos="0">
                      <a:srgbClr val="14CD68"/>
                    </a:gs>
                    <a:gs pos="100000">
                      <a:srgbClr val="0B6E38"/>
                    </a:gs>
                  </a:gsLst>
                  <a:lin scaled="0"/>
                </a:gradFill>
                <a:latin typeface="Arial" panose="020B0604020202020204"/>
                <a:cs typeface="Arial" panose="020B0604020202020204"/>
                <a:sym typeface="Arial" panose="020B0604020202020204"/>
              </a:rPr>
              <a:t>4</a:t>
            </a:r>
            <a:r>
              <a:rPr lang="en-US" altLang="ru-RU" sz="4230" kern="0" dirty="0">
                <a:gradFill>
                  <a:gsLst>
                    <a:gs pos="0">
                      <a:srgbClr val="14CD68"/>
                    </a:gs>
                    <a:gs pos="100000">
                      <a:srgbClr val="0B6E38"/>
                    </a:gs>
                  </a:gsLst>
                  <a:lin scaled="0"/>
                </a:gradFill>
                <a:latin typeface="Arial" panose="020B0604020202020204"/>
                <a:cs typeface="Arial" panose="020B0604020202020204"/>
                <a:sym typeface="Arial" panose="020B0604020202020204"/>
              </a:rPr>
              <a:t>:</a:t>
            </a:r>
            <a:r>
              <a:rPr lang="ru-RU" altLang="en-US" sz="4230" kern="0" dirty="0">
                <a:gradFill>
                  <a:gsLst>
                    <a:gs pos="0">
                      <a:srgbClr val="14CD68"/>
                    </a:gs>
                    <a:gs pos="100000">
                      <a:srgbClr val="0B6E38"/>
                    </a:gs>
                  </a:gsLst>
                  <a:lin scaled="0"/>
                </a:gradFill>
                <a:latin typeface="Arial" panose="020B0604020202020204"/>
                <a:cs typeface="Arial" panose="020B0604020202020204"/>
                <a:sym typeface="Arial" panose="020B0604020202020204"/>
              </a:rPr>
              <a:t>   </a:t>
            </a:r>
          </a:p>
          <a:p>
            <a:pPr defTabSz="967105">
              <a:buClr>
                <a:srgbClr val="000000"/>
              </a:buClr>
            </a:pPr>
            <a:r>
              <a:rPr lang="ru-RU" altLang="en-US" sz="4230" kern="0">
                <a:gradFill>
                  <a:gsLst>
                    <a:gs pos="0">
                      <a:srgbClr val="14CD68"/>
                    </a:gs>
                    <a:gs pos="100000">
                      <a:srgbClr val="0B6E38"/>
                    </a:gs>
                  </a:gsLst>
                  <a:lin scaled="0"/>
                </a:gradFill>
                <a:cs typeface="Arial" panose="020B0604020202020204"/>
                <a:sym typeface="Arial" panose="020B0604020202020204"/>
              </a:rPr>
              <a:t>Контролируемое обучение: классификация</a:t>
            </a:r>
            <a:endParaRPr lang="ru-RU" altLang="en-US" sz="4230" kern="0" dirty="0">
              <a:gradFill>
                <a:gsLst>
                  <a:gs pos="0">
                    <a:srgbClr val="14CD68"/>
                  </a:gs>
                  <a:gs pos="100000">
                    <a:srgbClr val="0B6E38"/>
                  </a:gs>
                </a:gsLst>
                <a:lin scaled="0"/>
              </a:gradFill>
              <a:latin typeface="Arial" panose="020B0604020202020204"/>
              <a:cs typeface="Arial" panose="020B0604020202020204"/>
              <a:sym typeface="Arial" panose="020B0604020202020204"/>
            </a:endParaRPr>
          </a:p>
        </p:txBody>
      </p:sp>
      <p:pic>
        <p:nvPicPr>
          <p:cNvPr id="6" name="Picture 5"/>
          <p:cNvPicPr>
            <a:picLocks noChangeAspect="1"/>
          </p:cNvPicPr>
          <p:nvPr/>
        </p:nvPicPr>
        <p:blipFill>
          <a:blip r:embed="rId4"/>
          <a:stretch>
            <a:fillRect/>
          </a:stretch>
        </p:blipFill>
        <p:spPr>
          <a:xfrm>
            <a:off x="10677437" y="256844"/>
            <a:ext cx="1019526" cy="108208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122436-8BD0-8B5B-3B72-5E47EF9BA6F4}"/>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442514B8-1DD8-CFB1-0C9A-EBA95C193217}"/>
              </a:ext>
            </a:extLst>
          </p:cNvPr>
          <p:cNvPicPr>
            <a:picLocks noChangeAspect="1"/>
          </p:cNvPicPr>
          <p:nvPr/>
        </p:nvPicPr>
        <p:blipFill>
          <a:blip r:embed="rId3"/>
          <a:stretch>
            <a:fillRect/>
          </a:stretch>
        </p:blipFill>
        <p:spPr>
          <a:xfrm>
            <a:off x="0" y="6473919"/>
            <a:ext cx="6828112" cy="384081"/>
          </a:xfrm>
          <a:prstGeom prst="rect">
            <a:avLst/>
          </a:prstGeom>
        </p:spPr>
      </p:pic>
      <p:sp>
        <p:nvSpPr>
          <p:cNvPr id="11" name="Пятиугольник 6">
            <a:extLst>
              <a:ext uri="{FF2B5EF4-FFF2-40B4-BE49-F238E27FC236}">
                <a16:creationId xmlns:a16="http://schemas.microsoft.com/office/drawing/2014/main" id="{11B5E8BF-4B82-FA8B-0965-37DBF27C25B0}"/>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2A1F6399-198D-7A2D-BB2B-3EE18F07E99F}"/>
              </a:ext>
            </a:extLst>
          </p:cNvPr>
          <p:cNvSpPr>
            <a:spLocks noGrp="1"/>
          </p:cNvSpPr>
          <p:nvPr>
            <p:ph type="sldNum" sz="quarter" idx="12"/>
          </p:nvPr>
        </p:nvSpPr>
        <p:spPr>
          <a:xfrm>
            <a:off x="8552543" y="6395613"/>
            <a:ext cx="2743200" cy="365125"/>
          </a:xfrm>
        </p:spPr>
        <p:txBody>
          <a:bodyPr/>
          <a:lstStyle/>
          <a:p>
            <a:fld id="{FAD0E7B4-FE83-4DBD-8C12-306C62A7D307}" type="slidenum">
              <a:rPr lang="ru-RU" sz="1400" smtClean="0">
                <a:solidFill>
                  <a:schemeClr val="bg1"/>
                </a:solidFill>
              </a:rPr>
              <a:t>10</a:t>
            </a:fld>
            <a:endParaRPr lang="ru-RU" sz="1400" dirty="0">
              <a:solidFill>
                <a:schemeClr val="bg1"/>
              </a:solidFill>
            </a:endParaRPr>
          </a:p>
        </p:txBody>
      </p:sp>
      <p:sp>
        <p:nvSpPr>
          <p:cNvPr id="7" name="TextBox 6">
            <a:extLst>
              <a:ext uri="{FF2B5EF4-FFF2-40B4-BE49-F238E27FC236}">
                <a16:creationId xmlns:a16="http://schemas.microsoft.com/office/drawing/2014/main" id="{4CA68CF7-6E5C-8F62-1222-22B771D9CCE4}"/>
              </a:ext>
            </a:extLst>
          </p:cNvPr>
          <p:cNvSpPr txBox="1"/>
          <p:nvPr/>
        </p:nvSpPr>
        <p:spPr>
          <a:xfrm>
            <a:off x="275772" y="156157"/>
            <a:ext cx="11408228" cy="6200415"/>
          </a:xfrm>
          <a:prstGeom prst="rect">
            <a:avLst/>
          </a:prstGeom>
          <a:noFill/>
        </p:spPr>
        <p:txBody>
          <a:bodyPr wrap="square" rtlCol="0">
            <a:spAutoFit/>
          </a:bodyPr>
          <a:lstStyle/>
          <a:p>
            <a:pPr marR="8255" indent="-6350" algn="just">
              <a:lnSpc>
                <a:spcPct val="112000"/>
              </a:lnSpc>
              <a:spcAft>
                <a:spcPts val="765"/>
              </a:spcAft>
            </a:pPr>
            <a:r>
              <a:rPr lang="ru-RU" b="1" kern="100">
                <a:solidFill>
                  <a:srgbClr val="000000"/>
                </a:solidFill>
                <a:latin typeface="Arial" panose="020B0604020202020204" pitchFamily="34" charset="0"/>
                <a:ea typeface="Arial" panose="020B0604020202020204" pitchFamily="34" charset="0"/>
                <a:cs typeface="Times New Roman" panose="02020603050405020304" pitchFamily="18" charset="0"/>
              </a:rPr>
              <a:t>Классификатор дерева принятия решений</a:t>
            </a:r>
            <a:endParaRPr lang="en-US" b="1" kern="100">
              <a:solidFill>
                <a:srgbClr val="000000"/>
              </a:solidFill>
              <a:latin typeface="Arial" panose="020B0604020202020204" pitchFamily="34" charset="0"/>
              <a:ea typeface="Arial" panose="020B0604020202020204" pitchFamily="34" charset="0"/>
              <a:cs typeface="Times New Roman" panose="02020603050405020304" pitchFamily="18" charset="0"/>
            </a:endParaRPr>
          </a:p>
          <a:p>
            <a:pPr marR="8255" indent="-6350" algn="just">
              <a:lnSpc>
                <a:spcPct val="112000"/>
              </a:lnSpc>
              <a:spcAft>
                <a:spcPts val="765"/>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Дерево принятия решений — это, по сути, бинарная блок-схема, где каждый узел разделяет группу наблюдений по некоторой переменной признака.  
Здесь мы создаём классификатор дерева принятия решений для предсказания мужского или женского пола. Мы возьмём очень небольшой набор данных из 19 образцов. Эти образцы состояли из двух признаков — «рост» и «длина волос».</a:t>
            </a:r>
            <a:endParaRPr lang="en-US" kern="1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R="8255" indent="-6350" algn="just">
              <a:lnSpc>
                <a:spcPct val="112000"/>
              </a:lnSpc>
              <a:spcAft>
                <a:spcPts val="765"/>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Для начала давайте импортируем некоторые важные библиотеки следующим образом:</a:t>
            </a:r>
            <a:endParaRPr lang="en-US" kern="1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R="8255" indent="-6350">
              <a:lnSpc>
                <a:spcPct val="112000"/>
              </a:lnSpc>
              <a:spcAft>
                <a:spcPts val="765"/>
              </a:spcAf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from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sklearn</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import tree </a:t>
            </a:r>
            <a:b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b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from </a:t>
            </a:r>
            <a:r>
              <a:rPr lang="en-US" sz="18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sklearn.metrics</a:t>
            </a: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import </a:t>
            </a:r>
            <a:r>
              <a:rPr lang="en-US" sz="18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classification_report</a:t>
            </a: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b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b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from </a:t>
            </a:r>
            <a:r>
              <a:rPr lang="en-US" sz="18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sklearn</a:t>
            </a: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import </a:t>
            </a:r>
            <a:r>
              <a:rPr lang="en-US" sz="18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cross_validation</a:t>
            </a: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import collections</a:t>
            </a:r>
          </a:p>
          <a:p>
            <a:r>
              <a:rPr lang="ru-RU" kern="100">
                <a:solidFill>
                  <a:srgbClr val="000000"/>
                </a:solidFill>
                <a:latin typeface="Verdana" panose="020B0604030504040204" pitchFamily="34" charset="0"/>
                <a:ea typeface="Verdana" panose="020B0604030504040204" pitchFamily="34" charset="0"/>
              </a:rPr>
              <a:t>Теперь нам нужно предоставить набор данных следующим образом:</a:t>
            </a:r>
            <a:endParaRPr lang="en-US" kern="100">
              <a:solidFill>
                <a:srgbClr val="000000"/>
              </a:solidFill>
              <a:latin typeface="Verdana" panose="020B0604030504040204" pitchFamily="34" charset="0"/>
              <a:ea typeface="Verdana" panose="020B0604030504040204" pitchFamily="34" charset="0"/>
            </a:endParaRPr>
          </a:p>
          <a:p>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kern="100" dirty="0">
                <a:effectLst/>
                <a:latin typeface="Aptos" panose="020B0004020202020204" pitchFamily="34" charset="0"/>
                <a:ea typeface="Aptos" panose="020B0004020202020204" pitchFamily="34" charset="0"/>
                <a:cs typeface="Times New Roman" panose="02020603050405020304" pitchFamily="18" charset="0"/>
              </a:rPr>
              <a:t>X=[[165,19],[175,32],[136,35],[174,65],[141,28],[176,15],[131,32],[166,6],[128,32],[179,10],[136,34],[186,2],[126,25],[176,28],[112,38],[169,9],[171,36],[116,25],[196,25]] </a:t>
            </a:r>
          </a:p>
          <a:p>
            <a:r>
              <a:rPr lang="en-US" sz="1800" kern="100" dirty="0">
                <a:effectLst/>
                <a:latin typeface="Aptos" panose="020B0004020202020204" pitchFamily="34" charset="0"/>
                <a:ea typeface="Aptos" panose="020B0004020202020204" pitchFamily="34" charset="0"/>
                <a:cs typeface="Times New Roman" panose="02020603050405020304" pitchFamily="18" charset="0"/>
              </a:rPr>
              <a:t>Y = ['Man','Woman','Woman','Man','Woman','Man','Woman','Man','Woman','Man','Woman’,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Man','Woman','Woman','Woman','Man','Woman','Woman','Man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X_train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X_test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Y_train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Y_test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cross_validation.train_test_split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(X, Y,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test_size</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=0.40,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random_state</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=5) </a:t>
            </a:r>
          </a:p>
          <a:p>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8" name="Рисунок 17">
            <a:extLst>
              <a:ext uri="{FF2B5EF4-FFF2-40B4-BE49-F238E27FC236}">
                <a16:creationId xmlns:a16="http://schemas.microsoft.com/office/drawing/2014/main" id="{BB430709-D88F-6C98-FBCA-133C7D18162F}"/>
              </a:ext>
            </a:extLst>
          </p:cNvPr>
          <p:cNvPicPr>
            <a:picLocks noChangeAspect="1"/>
          </p:cNvPicPr>
          <p:nvPr/>
        </p:nvPicPr>
        <p:blipFill>
          <a:blip r:embed="rId4"/>
          <a:stretch>
            <a:fillRect/>
          </a:stretch>
        </p:blipFill>
        <p:spPr>
          <a:xfrm>
            <a:off x="9030712" y="2814697"/>
            <a:ext cx="2209506" cy="1567719"/>
          </a:xfrm>
          <a:prstGeom prst="rect">
            <a:avLst/>
          </a:prstGeom>
        </p:spPr>
      </p:pic>
    </p:spTree>
    <p:extLst>
      <p:ext uri="{BB962C8B-B14F-4D97-AF65-F5344CB8AC3E}">
        <p14:creationId xmlns:p14="http://schemas.microsoft.com/office/powerpoint/2010/main" val="17394972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9B6BE2-B8DB-1DA8-077E-7D36DD72CDF4}"/>
            </a:ext>
          </a:extLst>
        </p:cNvPr>
        <p:cNvGrpSpPr/>
        <p:nvPr/>
      </p:nvGrpSpPr>
      <p:grpSpPr>
        <a:xfrm>
          <a:off x="0" y="0"/>
          <a:ext cx="0" cy="0"/>
          <a:chOff x="0" y="0"/>
          <a:chExt cx="0" cy="0"/>
        </a:xfrm>
      </p:grpSpPr>
      <p:pic>
        <p:nvPicPr>
          <p:cNvPr id="2" name="Рисунок 1">
            <a:extLst>
              <a:ext uri="{FF2B5EF4-FFF2-40B4-BE49-F238E27FC236}">
                <a16:creationId xmlns:a16="http://schemas.microsoft.com/office/drawing/2014/main" id="{D902E80B-6179-3F7B-250C-C2D5F9CD9FD3}"/>
              </a:ext>
            </a:extLst>
          </p:cNvPr>
          <p:cNvPicPr>
            <a:picLocks noChangeAspect="1"/>
          </p:cNvPicPr>
          <p:nvPr/>
        </p:nvPicPr>
        <p:blipFill>
          <a:blip r:embed="rId3"/>
          <a:stretch>
            <a:fillRect/>
          </a:stretch>
        </p:blipFill>
        <p:spPr>
          <a:xfrm>
            <a:off x="7912616" y="1090981"/>
            <a:ext cx="3889585" cy="4676037"/>
          </a:xfrm>
          <a:prstGeom prst="rect">
            <a:avLst/>
          </a:prstGeom>
        </p:spPr>
      </p:pic>
      <p:pic>
        <p:nvPicPr>
          <p:cNvPr id="9" name="Picture 8">
            <a:extLst>
              <a:ext uri="{FF2B5EF4-FFF2-40B4-BE49-F238E27FC236}">
                <a16:creationId xmlns:a16="http://schemas.microsoft.com/office/drawing/2014/main" id="{9AF2956D-F24F-3444-87E4-0DFA7E31962D}"/>
              </a:ext>
            </a:extLst>
          </p:cNvPr>
          <p:cNvPicPr>
            <a:picLocks noChangeAspect="1"/>
          </p:cNvPicPr>
          <p:nvPr/>
        </p:nvPicPr>
        <p:blipFill>
          <a:blip r:embed="rId4"/>
          <a:stretch>
            <a:fillRect/>
          </a:stretch>
        </p:blipFill>
        <p:spPr>
          <a:xfrm>
            <a:off x="0" y="6509802"/>
            <a:ext cx="6828112" cy="384081"/>
          </a:xfrm>
          <a:prstGeom prst="rect">
            <a:avLst/>
          </a:prstGeom>
        </p:spPr>
      </p:pic>
      <p:sp>
        <p:nvSpPr>
          <p:cNvPr id="11" name="Пятиугольник 6">
            <a:extLst>
              <a:ext uri="{FF2B5EF4-FFF2-40B4-BE49-F238E27FC236}">
                <a16:creationId xmlns:a16="http://schemas.microsoft.com/office/drawing/2014/main" id="{6C8FDA1D-05CF-CFB2-705A-AAFA1ED6AD57}"/>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2F57DDE5-8997-37D6-587C-0F9559F158EC}"/>
              </a:ext>
            </a:extLst>
          </p:cNvPr>
          <p:cNvSpPr>
            <a:spLocks noGrp="1"/>
          </p:cNvSpPr>
          <p:nvPr>
            <p:ph type="sldNum" sz="quarter" idx="12"/>
          </p:nvPr>
        </p:nvSpPr>
        <p:spPr/>
        <p:txBody>
          <a:bodyPr/>
          <a:lstStyle/>
          <a:p>
            <a:fld id="{FAD0E7B4-FE83-4DBD-8C12-306C62A7D307}" type="slidenum">
              <a:rPr lang="ru-RU" sz="1400" smtClean="0">
                <a:solidFill>
                  <a:schemeClr val="bg1"/>
                </a:solidFill>
              </a:rPr>
              <a:t>11</a:t>
            </a:fld>
            <a:endParaRPr lang="ru-RU" sz="1400" dirty="0">
              <a:solidFill>
                <a:schemeClr val="bg1"/>
              </a:solidFill>
            </a:endParaRPr>
          </a:p>
        </p:txBody>
      </p:sp>
      <p:sp>
        <p:nvSpPr>
          <p:cNvPr id="3" name="TextBox 2">
            <a:extLst>
              <a:ext uri="{FF2B5EF4-FFF2-40B4-BE49-F238E27FC236}">
                <a16:creationId xmlns:a16="http://schemas.microsoft.com/office/drawing/2014/main" id="{138CC8C2-6C24-77EC-3E1F-E1E1C9F56503}"/>
              </a:ext>
            </a:extLst>
          </p:cNvPr>
          <p:cNvSpPr txBox="1"/>
          <p:nvPr/>
        </p:nvSpPr>
        <p:spPr>
          <a:xfrm>
            <a:off x="537029" y="333829"/>
            <a:ext cx="11030857" cy="4105098"/>
          </a:xfrm>
          <a:prstGeom prst="rect">
            <a:avLst/>
          </a:prstGeom>
          <a:noFill/>
        </p:spPr>
        <p:txBody>
          <a:bodyPr wrap="square" rtlCol="0">
            <a:spAutoFit/>
          </a:bodyPr>
          <a:lstStyle/>
          <a:p>
            <a:pPr marR="8255" indent="-6350" algn="just">
              <a:lnSpc>
                <a:spcPct val="112000"/>
              </a:lnSpc>
              <a:spcAft>
                <a:spcPts val="132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После предоставления набора нам нужно подгонить модель, что можно сделать следующим образом:</a:t>
            </a:r>
            <a:endParaRPr lang="en-US" kern="1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R="8255" indent="-6350" algn="just">
              <a:lnSpc>
                <a:spcPct val="112000"/>
              </a:lnSpc>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clf </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tree.DecisionTreeClassifier</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p>
          <a:p>
            <a:pPr marR="8255" indent="-6350" algn="just">
              <a:lnSpc>
                <a:spcPct val="112000"/>
              </a:lnSpc>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clf </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clf.fit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(X,Y</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p>
          <a:p>
            <a:pPr marR="8255" indent="-6350" algn="just">
              <a:lnSpc>
                <a:spcPct val="112000"/>
              </a:lnSpc>
            </a:pP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R="8255" indent="-6350" algn="just">
              <a:lnSpc>
                <a:spcPct val="112000"/>
              </a:lnSpc>
              <a:spcAft>
                <a:spcPts val="132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Прогноз можно сделать с помощью следующего кода </a:t>
            </a:r>
            <a:endParaRPr lang="en-US" kern="1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R="8255" indent="-6350" algn="just">
              <a:lnSpc>
                <a:spcPct val="112000"/>
              </a:lnSpc>
              <a:spcAft>
                <a:spcPts val="132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на Python:</a:t>
            </a:r>
            <a:endParaRPr lang="en-US" kern="1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R="8255" indent="-6350">
              <a:lnSpc>
                <a:spcPct val="112000"/>
              </a:lnSpc>
              <a:spcAft>
                <a:spcPts val="1320"/>
              </a:spcAf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prediction </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clf.predict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([[133,37</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b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b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print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(prediction)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Он даст прогноз для вышеуказанного кода как ['Женщина']
и создаст следующее дерево решений:</a:t>
            </a:r>
            <a:endParaRPr lang="ru-RU" dirty="0"/>
          </a:p>
        </p:txBody>
      </p:sp>
      <p:pic>
        <p:nvPicPr>
          <p:cNvPr id="6" name="Рисунок 5">
            <a:extLst>
              <a:ext uri="{FF2B5EF4-FFF2-40B4-BE49-F238E27FC236}">
                <a16:creationId xmlns:a16="http://schemas.microsoft.com/office/drawing/2014/main" id="{B930C8E3-EF6B-DD7A-4EFB-C1F5E47E8FE4}"/>
              </a:ext>
            </a:extLst>
          </p:cNvPr>
          <p:cNvPicPr>
            <a:picLocks noChangeAspect="1"/>
          </p:cNvPicPr>
          <p:nvPr/>
        </p:nvPicPr>
        <p:blipFill>
          <a:blip r:embed="rId5"/>
          <a:stretch>
            <a:fillRect/>
          </a:stretch>
        </p:blipFill>
        <p:spPr>
          <a:xfrm>
            <a:off x="1348695" y="4456709"/>
            <a:ext cx="6076794" cy="1936978"/>
          </a:xfrm>
          <a:prstGeom prst="rect">
            <a:avLst/>
          </a:prstGeom>
        </p:spPr>
      </p:pic>
    </p:spTree>
    <p:extLst>
      <p:ext uri="{BB962C8B-B14F-4D97-AF65-F5344CB8AC3E}">
        <p14:creationId xmlns:p14="http://schemas.microsoft.com/office/powerpoint/2010/main" val="10221055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2B246B-635F-E159-1563-B4D1545BB6C2}"/>
            </a:ext>
          </a:extLst>
        </p:cNvPr>
        <p:cNvGrpSpPr/>
        <p:nvPr/>
      </p:nvGrpSpPr>
      <p:grpSpPr>
        <a:xfrm>
          <a:off x="0" y="0"/>
          <a:ext cx="0" cy="0"/>
          <a:chOff x="0" y="0"/>
          <a:chExt cx="0" cy="0"/>
        </a:xfrm>
      </p:grpSpPr>
      <p:pic>
        <p:nvPicPr>
          <p:cNvPr id="4" name="Рисунок 3">
            <a:extLst>
              <a:ext uri="{FF2B5EF4-FFF2-40B4-BE49-F238E27FC236}">
                <a16:creationId xmlns:a16="http://schemas.microsoft.com/office/drawing/2014/main" id="{02E6972D-E4EE-39B4-B081-54F62D61F9C7}"/>
              </a:ext>
            </a:extLst>
          </p:cNvPr>
          <p:cNvPicPr>
            <a:picLocks noChangeAspect="1"/>
          </p:cNvPicPr>
          <p:nvPr/>
        </p:nvPicPr>
        <p:blipFill>
          <a:blip r:embed="rId3"/>
          <a:stretch>
            <a:fillRect/>
          </a:stretch>
        </p:blipFill>
        <p:spPr>
          <a:xfrm>
            <a:off x="6246594" y="3816724"/>
            <a:ext cx="5495463" cy="1865618"/>
          </a:xfrm>
          <a:prstGeom prst="rect">
            <a:avLst/>
          </a:prstGeom>
        </p:spPr>
      </p:pic>
      <p:pic>
        <p:nvPicPr>
          <p:cNvPr id="9" name="Picture 8">
            <a:extLst>
              <a:ext uri="{FF2B5EF4-FFF2-40B4-BE49-F238E27FC236}">
                <a16:creationId xmlns:a16="http://schemas.microsoft.com/office/drawing/2014/main" id="{F92AA5DB-D2C2-0B49-283E-4CAB30226204}"/>
              </a:ext>
            </a:extLst>
          </p:cNvPr>
          <p:cNvPicPr>
            <a:picLocks noChangeAspect="1"/>
          </p:cNvPicPr>
          <p:nvPr/>
        </p:nvPicPr>
        <p:blipFill>
          <a:blip r:embed="rId4"/>
          <a:stretch>
            <a:fillRect/>
          </a:stretch>
        </p:blipFill>
        <p:spPr>
          <a:xfrm>
            <a:off x="0" y="6473919"/>
            <a:ext cx="6828112" cy="384081"/>
          </a:xfrm>
          <a:prstGeom prst="rect">
            <a:avLst/>
          </a:prstGeom>
        </p:spPr>
      </p:pic>
      <p:sp>
        <p:nvSpPr>
          <p:cNvPr id="11" name="Пятиугольник 6">
            <a:extLst>
              <a:ext uri="{FF2B5EF4-FFF2-40B4-BE49-F238E27FC236}">
                <a16:creationId xmlns:a16="http://schemas.microsoft.com/office/drawing/2014/main" id="{574425B8-C903-ECFF-5D27-145265F8EA24}"/>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02806582-98D8-5456-E718-0A09026E0B1A}"/>
              </a:ext>
            </a:extLst>
          </p:cNvPr>
          <p:cNvSpPr>
            <a:spLocks noGrp="1"/>
          </p:cNvSpPr>
          <p:nvPr>
            <p:ph type="sldNum" sz="quarter" idx="12"/>
          </p:nvPr>
        </p:nvSpPr>
        <p:spPr/>
        <p:txBody>
          <a:bodyPr/>
          <a:lstStyle/>
          <a:p>
            <a:fld id="{FAD0E7B4-FE83-4DBD-8C12-306C62A7D307}" type="slidenum">
              <a:rPr lang="ru-RU" sz="1400" smtClean="0">
                <a:solidFill>
                  <a:schemeClr val="bg1"/>
                </a:solidFill>
              </a:rPr>
              <a:t>12</a:t>
            </a:fld>
            <a:endParaRPr lang="ru-RU" sz="1400" dirty="0">
              <a:solidFill>
                <a:schemeClr val="bg1"/>
              </a:solidFill>
            </a:endParaRPr>
          </a:p>
        </p:txBody>
      </p:sp>
      <p:sp>
        <p:nvSpPr>
          <p:cNvPr id="2" name="TextBox 1">
            <a:extLst>
              <a:ext uri="{FF2B5EF4-FFF2-40B4-BE49-F238E27FC236}">
                <a16:creationId xmlns:a16="http://schemas.microsoft.com/office/drawing/2014/main" id="{EECCC0C1-3544-8963-E84E-1894560312FA}"/>
              </a:ext>
            </a:extLst>
          </p:cNvPr>
          <p:cNvSpPr txBox="1"/>
          <p:nvPr/>
        </p:nvSpPr>
        <p:spPr>
          <a:xfrm>
            <a:off x="653143" y="290286"/>
            <a:ext cx="11088914" cy="5101653"/>
          </a:xfrm>
          <a:prstGeom prst="rect">
            <a:avLst/>
          </a:prstGeom>
          <a:noFill/>
        </p:spPr>
        <p:txBody>
          <a:bodyPr wrap="square" rtlCol="0">
            <a:spAutoFit/>
          </a:bodyPr>
          <a:lstStyle/>
          <a:p>
            <a:pPr indent="-6350">
              <a:lnSpc>
                <a:spcPct val="111000"/>
              </a:lnSpc>
              <a:spcAft>
                <a:spcPts val="800"/>
              </a:spcAft>
            </a:pPr>
            <a:r>
              <a:rPr lang="ru-RU" b="1" kern="100">
                <a:solidFill>
                  <a:srgbClr val="000000"/>
                </a:solidFill>
                <a:latin typeface="Arial" panose="020B0604020202020204" pitchFamily="34" charset="0"/>
                <a:ea typeface="Arial" panose="020B0604020202020204" pitchFamily="34" charset="0"/>
                <a:cs typeface="Times New Roman" panose="02020603050405020304" pitchFamily="18" charset="0"/>
              </a:rPr>
              <a:t>Классификатор случайного леса</a:t>
            </a:r>
            <a:endParaRPr lang="en-US" b="1" kern="100">
              <a:solidFill>
                <a:srgbClr val="000000"/>
              </a:solidFill>
              <a:latin typeface="Arial" panose="020B0604020202020204" pitchFamily="34" charset="0"/>
              <a:ea typeface="Arial" panose="020B0604020202020204" pitchFamily="34" charset="0"/>
              <a:cs typeface="Times New Roman" panose="02020603050405020304" pitchFamily="18" charset="0"/>
            </a:endParaRPr>
          </a:p>
          <a:p>
            <a:pPr indent="-6350">
              <a:lnSpc>
                <a:spcPct val="111000"/>
              </a:lnSpc>
              <a:spcAft>
                <a:spcPts val="80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Как известно, ансамблевые методы — это методы, объединяющие модели машинного обучения в более мощную модель машинного обучения. Random Forest, коллекция деревьев решений, — одна из них. Это лучше, чем единое дерево решений, поскольку, сохраняя предсказательные способности, позволяет уменьшить переподгонку за счёт усреднения результатов. Здесь мы реализуем модель случайного леса на наборе данных из scikit-learn cancer.   
Импортируйте необходимые пакеты:</a:t>
            </a:r>
          </a:p>
          <a:p>
            <a:pPr indent="-6350">
              <a:lnSpc>
                <a:spcPct val="111000"/>
              </a:lnSpc>
              <a:spcAft>
                <a:spcPts val="800"/>
              </a:spcAf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from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sklearn.ensemble</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import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RandomForestClassifier</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b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b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from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sklearn.model_selection</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import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train_test_split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b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b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from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sklearn.datasets</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import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load_breast_cancer</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b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b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cancer =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load_breast_cancer</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b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b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import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matplotlib.pyplot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as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plt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b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b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import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numpy</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as np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indent="-6350">
              <a:lnSpc>
                <a:spcPct val="111000"/>
              </a:lnSpc>
              <a:spcAft>
                <a:spcPts val="800"/>
              </a:spcAft>
            </a:pP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141113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1854C8-F1AC-B960-221E-B42FC4432FD3}"/>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32603670-2364-A305-86A5-3FDFF90811A0}"/>
              </a:ext>
            </a:extLst>
          </p:cNvPr>
          <p:cNvPicPr>
            <a:picLocks noChangeAspect="1"/>
          </p:cNvPicPr>
          <p:nvPr/>
        </p:nvPicPr>
        <p:blipFill>
          <a:blip r:embed="rId3"/>
          <a:stretch>
            <a:fillRect/>
          </a:stretch>
        </p:blipFill>
        <p:spPr>
          <a:xfrm>
            <a:off x="0" y="6473919"/>
            <a:ext cx="6828112" cy="384081"/>
          </a:xfrm>
          <a:prstGeom prst="rect">
            <a:avLst/>
          </a:prstGeom>
        </p:spPr>
      </p:pic>
      <p:sp>
        <p:nvSpPr>
          <p:cNvPr id="11" name="Пятиугольник 6">
            <a:extLst>
              <a:ext uri="{FF2B5EF4-FFF2-40B4-BE49-F238E27FC236}">
                <a16:creationId xmlns:a16="http://schemas.microsoft.com/office/drawing/2014/main" id="{98EABC76-DA0D-459B-01E8-BAC9A7E41616}"/>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F81240F6-2BD4-F1F0-DD1A-0B7FC9A90B13}"/>
              </a:ext>
            </a:extLst>
          </p:cNvPr>
          <p:cNvSpPr>
            <a:spLocks noGrp="1"/>
          </p:cNvSpPr>
          <p:nvPr>
            <p:ph type="sldNum" sz="quarter" idx="12"/>
          </p:nvPr>
        </p:nvSpPr>
        <p:spPr/>
        <p:txBody>
          <a:bodyPr/>
          <a:lstStyle/>
          <a:p>
            <a:fld id="{FAD0E7B4-FE83-4DBD-8C12-306C62A7D307}" type="slidenum">
              <a:rPr lang="ru-RU" sz="1400" smtClean="0">
                <a:solidFill>
                  <a:schemeClr val="bg1"/>
                </a:solidFill>
              </a:rPr>
              <a:t>13</a:t>
            </a:fld>
            <a:endParaRPr lang="ru-RU" sz="1400" dirty="0">
              <a:solidFill>
                <a:schemeClr val="bg1"/>
              </a:solidFill>
            </a:endParaRPr>
          </a:p>
        </p:txBody>
      </p:sp>
      <p:sp>
        <p:nvSpPr>
          <p:cNvPr id="3" name="TextBox 2">
            <a:extLst>
              <a:ext uri="{FF2B5EF4-FFF2-40B4-BE49-F238E27FC236}">
                <a16:creationId xmlns:a16="http://schemas.microsoft.com/office/drawing/2014/main" id="{BC2E0D62-1AC0-7ABC-E39D-66771FAF0095}"/>
              </a:ext>
            </a:extLst>
          </p:cNvPr>
          <p:cNvSpPr txBox="1"/>
          <p:nvPr/>
        </p:nvSpPr>
        <p:spPr>
          <a:xfrm>
            <a:off x="644791" y="304800"/>
            <a:ext cx="11030857" cy="4697248"/>
          </a:xfrm>
          <a:prstGeom prst="rect">
            <a:avLst/>
          </a:prstGeom>
          <a:noFill/>
        </p:spPr>
        <p:txBody>
          <a:bodyPr wrap="square" rtlCol="0">
            <a:spAutoFit/>
          </a:bodyPr>
          <a:lstStyle/>
          <a:p>
            <a:pPr marR="8255" indent="-6350" algn="just">
              <a:lnSpc>
                <a:spcPct val="112000"/>
              </a:lnSpc>
              <a:spcAft>
                <a:spcPts val="132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Теперь нам нужно предоставить набор данных, который можно сделать следующим образом:</a:t>
            </a:r>
          </a:p>
          <a:p>
            <a:pPr marR="8255" indent="-6350" algn="just">
              <a:lnSpc>
                <a:spcPct val="112000"/>
              </a:lnSpc>
              <a:spcAft>
                <a:spcPts val="1320"/>
              </a:spcAf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cancer = load_breast_cancer() </a:t>
            </a:r>
            <a:endParaRPr lang="ru-RU" sz="1800" kern="100">
              <a:effectLst/>
              <a:latin typeface="Aptos" panose="020B0004020202020204" pitchFamily="34" charset="0"/>
              <a:ea typeface="Aptos" panose="020B0004020202020204" pitchFamily="34" charset="0"/>
              <a:cs typeface="Times New Roman" panose="02020603050405020304" pitchFamily="18" charset="0"/>
            </a:endParaRPr>
          </a:p>
          <a:p>
            <a:pPr marL="6350" marR="62865" indent="-6350">
              <a:lnSpc>
                <a:spcPct val="110000"/>
              </a:lnSpc>
              <a:spcAft>
                <a:spcPts val="1925"/>
              </a:spcAf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X_train, X_test, y_train, y_test = train_test_split(cancer.data, cancer.target, random_state=0) </a:t>
            </a:r>
            <a:endParaRPr lang="ru-RU" sz="1800" kern="100">
              <a:effectLst/>
              <a:latin typeface="Aptos" panose="020B0004020202020204" pitchFamily="34" charset="0"/>
              <a:ea typeface="Aptos" panose="020B0004020202020204" pitchFamily="34" charset="0"/>
              <a:cs typeface="Times New Roman" panose="02020603050405020304" pitchFamily="18" charset="0"/>
            </a:endParaRPr>
          </a:p>
          <a:p>
            <a:pPr marR="8255" indent="-6350" algn="just">
              <a:lnSpc>
                <a:spcPct val="112000"/>
              </a:lnSpc>
              <a:spcAft>
                <a:spcPts val="132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После предоставления набора нам нужно подгонить модель, что можно сделать следующим образом:</a:t>
            </a:r>
          </a:p>
          <a:p>
            <a:pPr marR="8255" indent="-6350">
              <a:lnSpc>
                <a:spcPct val="112000"/>
              </a:lnSpc>
              <a:spcAft>
                <a:spcPts val="1320"/>
              </a:spcAf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forest = RandomForestClassifier(n_estimators=50, random_state=0) forest.fit(X_train,y_train) </a:t>
            </a:r>
            <a:endParaRPr lang="ru-RU" sz="1800" kern="100">
              <a:effectLst/>
              <a:latin typeface="Aptos" panose="020B0004020202020204" pitchFamily="34" charset="0"/>
              <a:ea typeface="Aptos" panose="020B0004020202020204" pitchFamily="34" charset="0"/>
              <a:cs typeface="Times New Roman" panose="02020603050405020304" pitchFamily="18" charset="0"/>
            </a:endParaRPr>
          </a:p>
          <a:p>
            <a:pPr marR="8255" indent="-6350" algn="just">
              <a:lnSpc>
                <a:spcPct val="112000"/>
              </a:lnSpc>
              <a:spcAft>
                <a:spcPts val="132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Теперь получим точность как в обучении, так и по тестированию подмножества: если мы увеличим количество оценщиков, то и точность подмножества тестирования тоже будет повышена.</a:t>
            </a:r>
            <a:endParaRPr lang="ru-RU" sz="1800" kern="10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id="{FBCA1F94-B980-B02F-EA1E-3A9D3A37415E}"/>
              </a:ext>
            </a:extLst>
          </p:cNvPr>
          <p:cNvPicPr>
            <a:picLocks noChangeAspect="1"/>
          </p:cNvPicPr>
          <p:nvPr/>
        </p:nvPicPr>
        <p:blipFill>
          <a:blip r:embed="rId4"/>
          <a:stretch>
            <a:fillRect/>
          </a:stretch>
        </p:blipFill>
        <p:spPr>
          <a:xfrm>
            <a:off x="4177716" y="4780349"/>
            <a:ext cx="3629873" cy="1595632"/>
          </a:xfrm>
          <a:prstGeom prst="rect">
            <a:avLst/>
          </a:prstGeom>
        </p:spPr>
      </p:pic>
    </p:spTree>
    <p:extLst>
      <p:ext uri="{BB962C8B-B14F-4D97-AF65-F5344CB8AC3E}">
        <p14:creationId xmlns:p14="http://schemas.microsoft.com/office/powerpoint/2010/main" val="26945174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CB4D1-1064-3D40-E232-1A1996F10EA2}"/>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08C197F0-D726-9770-A1CA-8F83FC9DE6EC}"/>
              </a:ext>
            </a:extLst>
          </p:cNvPr>
          <p:cNvPicPr>
            <a:picLocks noChangeAspect="1"/>
          </p:cNvPicPr>
          <p:nvPr/>
        </p:nvPicPr>
        <p:blipFill>
          <a:blip r:embed="rId3"/>
          <a:stretch>
            <a:fillRect/>
          </a:stretch>
        </p:blipFill>
        <p:spPr>
          <a:xfrm>
            <a:off x="0" y="6473919"/>
            <a:ext cx="6828112" cy="384081"/>
          </a:xfrm>
          <a:prstGeom prst="rect">
            <a:avLst/>
          </a:prstGeom>
        </p:spPr>
      </p:pic>
      <p:sp>
        <p:nvSpPr>
          <p:cNvPr id="11" name="Пятиугольник 6">
            <a:extLst>
              <a:ext uri="{FF2B5EF4-FFF2-40B4-BE49-F238E27FC236}">
                <a16:creationId xmlns:a16="http://schemas.microsoft.com/office/drawing/2014/main" id="{58044A0D-D1E6-2851-E658-979BCAB67AE8}"/>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1BF815D4-5C46-53FD-F4F9-30070C1C6CB0}"/>
              </a:ext>
            </a:extLst>
          </p:cNvPr>
          <p:cNvSpPr>
            <a:spLocks noGrp="1"/>
          </p:cNvSpPr>
          <p:nvPr>
            <p:ph type="sldNum" sz="quarter" idx="12"/>
          </p:nvPr>
        </p:nvSpPr>
        <p:spPr/>
        <p:txBody>
          <a:bodyPr/>
          <a:lstStyle/>
          <a:p>
            <a:fld id="{FAD0E7B4-FE83-4DBD-8C12-306C62A7D307}" type="slidenum">
              <a:rPr lang="ru-RU" sz="1400" smtClean="0">
                <a:solidFill>
                  <a:schemeClr val="bg1"/>
                </a:solidFill>
              </a:rPr>
              <a:t>14</a:t>
            </a:fld>
            <a:endParaRPr lang="ru-RU" sz="1400" dirty="0">
              <a:solidFill>
                <a:schemeClr val="bg1"/>
              </a:solidFill>
            </a:endParaRPr>
          </a:p>
        </p:txBody>
      </p:sp>
      <p:sp>
        <p:nvSpPr>
          <p:cNvPr id="3" name="TextBox 2">
            <a:extLst>
              <a:ext uri="{FF2B5EF4-FFF2-40B4-BE49-F238E27FC236}">
                <a16:creationId xmlns:a16="http://schemas.microsoft.com/office/drawing/2014/main" id="{54DFFD48-83BC-1F0E-FCB9-0A1F90CC2F20}"/>
              </a:ext>
            </a:extLst>
          </p:cNvPr>
          <p:cNvSpPr txBox="1"/>
          <p:nvPr/>
        </p:nvSpPr>
        <p:spPr>
          <a:xfrm>
            <a:off x="580571" y="304800"/>
            <a:ext cx="11030857" cy="523220"/>
          </a:xfrm>
          <a:prstGeom prst="rect">
            <a:avLst/>
          </a:prstGeom>
          <a:noFill/>
        </p:spPr>
        <p:txBody>
          <a:bodyPr wrap="square" rtlCol="0">
            <a:spAutoFit/>
          </a:bodyPr>
          <a:lstStyle/>
          <a:p>
            <a:r>
              <a:rPr lang="ru-RU" sz="2800" b="1" kern="100">
                <a:solidFill>
                  <a:srgbClr val="00B050"/>
                </a:solidFill>
                <a:latin typeface="Arial" panose="020B0604020202020204" pitchFamily="34" charset="0"/>
                <a:ea typeface="Arial" panose="020B0604020202020204" pitchFamily="34" charset="0"/>
                <a:cs typeface="Times New Roman" panose="02020603050405020304" pitchFamily="18" charset="0"/>
              </a:rPr>
              <a:t>Вопрос 3: Производительность классификатора</a:t>
            </a:r>
            <a:endParaRPr lang="ru-RU" sz="2800" kern="100" dirty="0">
              <a:solidFill>
                <a:srgbClr val="00B05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39CE7645-E03E-A205-7660-E0ADE7190E1E}"/>
              </a:ext>
            </a:extLst>
          </p:cNvPr>
          <p:cNvSpPr txBox="1"/>
          <p:nvPr/>
        </p:nvSpPr>
        <p:spPr>
          <a:xfrm>
            <a:off x="508000" y="1066800"/>
            <a:ext cx="11176000" cy="4247317"/>
          </a:xfrm>
          <a:prstGeom prst="rect">
            <a:avLst/>
          </a:prstGeom>
          <a:noFill/>
        </p:spPr>
        <p:txBody>
          <a:bodyPr wrap="square" rtlCol="0">
            <a:spAutoFit/>
          </a:bodyPr>
          <a:lstStyle/>
          <a:p>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После внедрения алгоритма машинного обучения нам нужно выяснить, насколько эффективна эта модель. Критерии оценки эффективности могут основываться на наборах данных и метриках. Для оценки различных алгоритмов машинного обучения можно использовать разные метрики производительности. Например, предположим, что классификатор используется для различения изображений разных объектов, мы можем использовать метрики производительности классификации, такие как средняя точность, AUC и т. д. В том или ином смысле метрика, которую мы выбираем для оценки нашей модели машинного обучения, очень важна, потому что выбор метрик влияет на то, как измеряется и сравнивается производительность алгоритма машинного обучения. Ниже приведены некоторые метрики:</a:t>
            </a:r>
            <a:endParaRPr lang="en-US" kern="100" dirty="0">
              <a:solidFill>
                <a:srgbClr val="000000"/>
              </a:solidFill>
              <a:latin typeface="Verdana" panose="020B0604030504040204" pitchFamily="34" charset="0"/>
              <a:ea typeface="Verdana" panose="020B0604030504040204" pitchFamily="34" charset="0"/>
              <a:cs typeface="Times New Roman" panose="02020603050405020304" pitchFamily="18" charset="0"/>
            </a:endParaRPr>
          </a:p>
          <a:p>
            <a:r>
              <a:rPr lang="ru-RU" b="1" kern="100">
                <a:solidFill>
                  <a:srgbClr val="000000"/>
                </a:solidFill>
                <a:latin typeface="Arial" panose="020B0604020202020204" pitchFamily="34" charset="0"/>
                <a:ea typeface="Arial" panose="020B0604020202020204" pitchFamily="34" charset="0"/>
                <a:cs typeface="Times New Roman" panose="02020603050405020304" pitchFamily="18" charset="0"/>
              </a:rPr>
              <a:t>Матрица путаницы</a:t>
            </a:r>
          </a:p>
          <a:p>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Матрица путаницы — это, по сути, таблица с двумя измерениями: «Фактический» и «Предсказанный». Обе размерности имеют значения </a:t>
            </a:r>
            <a:r>
              <a:rPr lang="en-US" sz="1800" kern="100">
                <a:solidFill>
                  <a:srgbClr val="000000"/>
                </a:solidFill>
                <a:effectLst/>
                <a:latin typeface="Verdana" panose="020B0604030504040204" pitchFamily="34" charset="0"/>
                <a:ea typeface="Verdana" panose="020B0604030504040204" pitchFamily="34" charset="0"/>
                <a:cs typeface="Verdana" panose="020B0604030504040204" pitchFamily="34" charset="0"/>
              </a:rPr>
              <a:t>“</a:t>
            </a:r>
            <a:r>
              <a:rPr lang="en-US" sz="1800" kern="1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True Positives (TP)”, “True Negatives (TN)”, “False Positives (FP)”, “False Negatives (FN)”.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ru-RU" dirty="0"/>
          </a:p>
        </p:txBody>
      </p:sp>
      <p:pic>
        <p:nvPicPr>
          <p:cNvPr id="6" name="Рисунок 5">
            <a:extLst>
              <a:ext uri="{FF2B5EF4-FFF2-40B4-BE49-F238E27FC236}">
                <a16:creationId xmlns:a16="http://schemas.microsoft.com/office/drawing/2014/main" id="{ABC9DDE0-59A9-47D5-3FB7-9EE587E9FDAC}"/>
              </a:ext>
            </a:extLst>
          </p:cNvPr>
          <p:cNvPicPr>
            <a:picLocks noChangeAspect="1"/>
          </p:cNvPicPr>
          <p:nvPr/>
        </p:nvPicPr>
        <p:blipFill>
          <a:blip r:embed="rId4"/>
          <a:stretch>
            <a:fillRect/>
          </a:stretch>
        </p:blipFill>
        <p:spPr>
          <a:xfrm>
            <a:off x="2981669" y="4558211"/>
            <a:ext cx="7554122" cy="1798139"/>
          </a:xfrm>
          <a:prstGeom prst="rect">
            <a:avLst/>
          </a:prstGeom>
        </p:spPr>
      </p:pic>
    </p:spTree>
    <p:extLst>
      <p:ext uri="{BB962C8B-B14F-4D97-AF65-F5344CB8AC3E}">
        <p14:creationId xmlns:p14="http://schemas.microsoft.com/office/powerpoint/2010/main" val="2789748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65C12D-642D-6B54-1090-77E3AC309E15}"/>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CB41E409-9D3D-8219-D6C1-D1AE92160066}"/>
              </a:ext>
            </a:extLst>
          </p:cNvPr>
          <p:cNvPicPr>
            <a:picLocks noChangeAspect="1"/>
          </p:cNvPicPr>
          <p:nvPr/>
        </p:nvPicPr>
        <p:blipFill>
          <a:blip r:embed="rId3"/>
          <a:stretch>
            <a:fillRect/>
          </a:stretch>
        </p:blipFill>
        <p:spPr>
          <a:xfrm>
            <a:off x="0" y="6473919"/>
            <a:ext cx="6828112" cy="384081"/>
          </a:xfrm>
          <a:prstGeom prst="rect">
            <a:avLst/>
          </a:prstGeom>
        </p:spPr>
      </p:pic>
      <p:sp>
        <p:nvSpPr>
          <p:cNvPr id="11" name="Пятиугольник 6">
            <a:extLst>
              <a:ext uri="{FF2B5EF4-FFF2-40B4-BE49-F238E27FC236}">
                <a16:creationId xmlns:a16="http://schemas.microsoft.com/office/drawing/2014/main" id="{C95E1A59-14FF-724F-EEB8-213229DFF73A}"/>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F642D8A1-3C39-6DB8-CE39-C4014A15C681}"/>
              </a:ext>
            </a:extLst>
          </p:cNvPr>
          <p:cNvSpPr>
            <a:spLocks noGrp="1"/>
          </p:cNvSpPr>
          <p:nvPr>
            <p:ph type="sldNum" sz="quarter" idx="12"/>
          </p:nvPr>
        </p:nvSpPr>
        <p:spPr/>
        <p:txBody>
          <a:bodyPr/>
          <a:lstStyle/>
          <a:p>
            <a:fld id="{FAD0E7B4-FE83-4DBD-8C12-306C62A7D307}" type="slidenum">
              <a:rPr lang="ru-RU" sz="1400" smtClean="0">
                <a:solidFill>
                  <a:schemeClr val="bg1"/>
                </a:solidFill>
              </a:rPr>
              <a:t>15</a:t>
            </a:fld>
            <a:endParaRPr lang="ru-RU" sz="1400" dirty="0">
              <a:solidFill>
                <a:schemeClr val="bg1"/>
              </a:solidFill>
            </a:endParaRPr>
          </a:p>
        </p:txBody>
      </p:sp>
      <p:sp>
        <p:nvSpPr>
          <p:cNvPr id="3" name="TextBox 2">
            <a:extLst>
              <a:ext uri="{FF2B5EF4-FFF2-40B4-BE49-F238E27FC236}">
                <a16:creationId xmlns:a16="http://schemas.microsoft.com/office/drawing/2014/main" id="{50D15FB2-8144-779C-5747-FDD7C5D5F10B}"/>
              </a:ext>
            </a:extLst>
          </p:cNvPr>
          <p:cNvSpPr txBox="1"/>
          <p:nvPr/>
        </p:nvSpPr>
        <p:spPr>
          <a:xfrm>
            <a:off x="696420" y="1088838"/>
            <a:ext cx="11030857" cy="4148187"/>
          </a:xfrm>
          <a:prstGeom prst="rect">
            <a:avLst/>
          </a:prstGeom>
          <a:noFill/>
        </p:spPr>
        <p:txBody>
          <a:bodyPr wrap="square" rtlCol="0">
            <a:spAutoFit/>
          </a:bodyPr>
          <a:lstStyle/>
          <a:p>
            <a:pPr marR="2140585" indent="2478405" algn="just">
              <a:lnSpc>
                <a:spcPct val="90000"/>
              </a:lnSpc>
              <a:spcAft>
                <a:spcPts val="1020"/>
              </a:spcAft>
            </a:pPr>
            <a:r>
              <a:rPr lang="en-US" sz="1800" b="1" kern="100">
                <a:solidFill>
                  <a:srgbClr val="000000"/>
                </a:solidFill>
                <a:effectLst/>
                <a:latin typeface="Verdana" panose="020B0604030504040204" pitchFamily="34" charset="0"/>
                <a:ea typeface="Verdana" panose="020B0604030504040204" pitchFamily="34" charset="0"/>
                <a:cs typeface="Verdana" panose="020B0604030504040204" pitchFamily="34" charset="0"/>
              </a:rPr>
              <a:t>                      </a:t>
            </a:r>
            <a:r>
              <a:rPr lang="ru-RU" b="1" kern="100">
                <a:solidFill>
                  <a:srgbClr val="000000"/>
                </a:solidFill>
                <a:latin typeface="Verdana" panose="020B0604030504040204" pitchFamily="34" charset="0"/>
                <a:ea typeface="Verdana" panose="020B0604030504040204" pitchFamily="34" charset="0"/>
                <a:cs typeface="Verdana" panose="020B0604030504040204" pitchFamily="34" charset="0"/>
              </a:rPr>
              <a:t>Матрица путаницы</a:t>
            </a:r>
          </a:p>
          <a:p>
            <a:pPr marR="2140585" algn="just">
              <a:lnSpc>
                <a:spcPct val="90000"/>
              </a:lnSpc>
              <a:spcAft>
                <a:spcPts val="102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В приведённой выше матрице путаницы 1 — положительный класс, а 0 — отрицательный класс. 
Ниже приведены термины, связанные с матрицей путаницы:</a:t>
            </a:r>
          </a:p>
          <a:p>
            <a:pPr marL="285750" marR="2140585" indent="-285750" algn="just">
              <a:lnSpc>
                <a:spcPct val="90000"/>
              </a:lnSpc>
              <a:spcAft>
                <a:spcPts val="1020"/>
              </a:spcAft>
              <a:buFont typeface="Arial" panose="020B0604020202020204" pitchFamily="34" charset="0"/>
              <a:buChar char="•"/>
            </a:pPr>
            <a:r>
              <a:rPr lang="en-US" sz="1800" b="1" u="none" strike="noStrike" kern="100">
                <a:solidFill>
                  <a:srgbClr val="000000"/>
                </a:solidFill>
                <a:effectLst/>
                <a:uFill>
                  <a:solidFill>
                    <a:srgbClr val="000000"/>
                  </a:solidFill>
                </a:uFill>
                <a:latin typeface="Verdana" panose="020B0604030504040204" pitchFamily="34" charset="0"/>
                <a:ea typeface="Verdana" panose="020B0604030504040204" pitchFamily="34" charset="0"/>
                <a:cs typeface="Verdana" panose="020B0604030504040204" pitchFamily="34" charset="0"/>
              </a:rPr>
              <a:t>True Positives:</a:t>
            </a:r>
            <a:r>
              <a:rPr lang="en-US" sz="1800" u="none" strike="noStrike" kern="100">
                <a:solidFill>
                  <a:srgbClr val="000000"/>
                </a:solidFill>
                <a:effectLst/>
                <a:uFill>
                  <a:solidFill>
                    <a:srgbClr val="000000"/>
                  </a:solidFill>
                </a:uFill>
                <a:latin typeface="Verdana" panose="020B0604030504040204" pitchFamily="34" charset="0"/>
                <a:ea typeface="Verdana" panose="020B0604030504040204" pitchFamily="34" charset="0"/>
                <a:cs typeface="Verdana" panose="020B0604030504040204" pitchFamily="34" charset="0"/>
              </a:rPr>
              <a:t> </a:t>
            </a:r>
            <a:r>
              <a:rPr lang="ru-RU" kern="100">
                <a:solidFill>
                  <a:srgbClr val="000000"/>
                </a:solidFill>
                <a:uFill>
                  <a:solidFill>
                    <a:srgbClr val="000000"/>
                  </a:solidFill>
                </a:uFill>
                <a:latin typeface="Verdana" panose="020B0604030504040204" pitchFamily="34" charset="0"/>
                <a:ea typeface="Verdana" panose="020B0604030504040204" pitchFamily="34" charset="0"/>
                <a:cs typeface="Verdana" panose="020B0604030504040204" pitchFamily="34" charset="0"/>
              </a:rPr>
              <a:t>TP — это случаи, когда фактический класс точки данных равен 1, а прогнозируемый тоже равен 1.</a:t>
            </a:r>
            <a:r>
              <a:rPr lang="en-US" sz="1800" kern="100">
                <a:solidFill>
                  <a:srgbClr val="000000"/>
                </a:solidFill>
                <a:effectLst/>
                <a:latin typeface="Verdana" panose="020B0604030504040204" pitchFamily="34" charset="0"/>
                <a:ea typeface="Verdana" panose="020B0604030504040204" pitchFamily="34" charset="0"/>
                <a:cs typeface="Verdana" panose="020B0604030504040204" pitchFamily="34" charset="0"/>
              </a:rPr>
              <a:t> </a:t>
            </a:r>
            <a:endParaRPr lang="ru-RU" sz="1800" kern="100">
              <a:effectLst/>
              <a:latin typeface="Aptos" panose="020B0004020202020204" pitchFamily="34" charset="0"/>
              <a:ea typeface="Aptos" panose="020B0004020202020204" pitchFamily="34" charset="0"/>
              <a:cs typeface="Times New Roman" panose="02020603050405020304" pitchFamily="18" charset="0"/>
            </a:endParaRPr>
          </a:p>
          <a:p>
            <a:pPr marL="342900" marR="8255" lvl="0" indent="-342900" algn="just" fontAlgn="base">
              <a:lnSpc>
                <a:spcPct val="112000"/>
              </a:lnSpc>
              <a:spcAft>
                <a:spcPts val="800"/>
              </a:spcAft>
              <a:buClr>
                <a:srgbClr val="000000"/>
              </a:buClr>
              <a:buSzPts val="1000"/>
              <a:buFont typeface="Arial" panose="020B0604020202020204" pitchFamily="34" charset="0"/>
              <a:buChar char="•"/>
            </a:pPr>
            <a:r>
              <a:rPr lang="en-US" sz="1800" b="1" u="none" strike="noStrike" kern="100">
                <a:solidFill>
                  <a:srgbClr val="000000"/>
                </a:solidFill>
                <a:effectLst/>
                <a:uFill>
                  <a:solidFill>
                    <a:srgbClr val="000000"/>
                  </a:solidFill>
                </a:uFill>
                <a:latin typeface="Verdana" panose="020B0604030504040204" pitchFamily="34" charset="0"/>
                <a:ea typeface="Verdana" panose="020B0604030504040204" pitchFamily="34" charset="0"/>
                <a:cs typeface="Verdana" panose="020B0604030504040204" pitchFamily="34" charset="0"/>
              </a:rPr>
              <a:t>True Negatives:</a:t>
            </a:r>
            <a:r>
              <a:rPr lang="en-US" sz="1800" u="none" strike="noStrike" kern="100">
                <a:solidFill>
                  <a:srgbClr val="000000"/>
                </a:solidFill>
                <a:effectLst/>
                <a:uFill>
                  <a:solidFill>
                    <a:srgbClr val="000000"/>
                  </a:solidFill>
                </a:uFill>
                <a:latin typeface="Verdana" panose="020B0604030504040204" pitchFamily="34" charset="0"/>
                <a:ea typeface="Verdana" panose="020B0604030504040204" pitchFamily="34" charset="0"/>
                <a:cs typeface="Verdana" panose="020B0604030504040204" pitchFamily="34" charset="0"/>
              </a:rPr>
              <a:t> </a:t>
            </a:r>
            <a:r>
              <a:rPr lang="ru-RU" kern="100">
                <a:solidFill>
                  <a:srgbClr val="000000"/>
                </a:solidFill>
                <a:uFill>
                  <a:solidFill>
                    <a:srgbClr val="000000"/>
                  </a:solidFill>
                </a:uFill>
                <a:latin typeface="Verdana" panose="020B0604030504040204" pitchFamily="34" charset="0"/>
                <a:ea typeface="Verdana" panose="020B0604030504040204" pitchFamily="34" charset="0"/>
                <a:cs typeface="Verdana" panose="020B0604030504040204" pitchFamily="34" charset="0"/>
              </a:rPr>
              <a:t>TN — это случаи, когда фактический класс точки данных равен 0, а предсказанный тоже равен 0.</a:t>
            </a:r>
            <a:r>
              <a:rPr lang="en-US" sz="1800" kern="100">
                <a:solidFill>
                  <a:srgbClr val="000000"/>
                </a:solidFill>
                <a:effectLst/>
                <a:latin typeface="Verdana" panose="020B0604030504040204" pitchFamily="34" charset="0"/>
                <a:ea typeface="Verdana" panose="020B0604030504040204" pitchFamily="34" charset="0"/>
                <a:cs typeface="Verdana" panose="020B0604030504040204" pitchFamily="34" charset="0"/>
              </a:rPr>
              <a:t> </a:t>
            </a:r>
            <a:endParaRPr lang="ru-RU" sz="1800" kern="100">
              <a:effectLst/>
              <a:latin typeface="Aptos" panose="020B0004020202020204" pitchFamily="34" charset="0"/>
              <a:ea typeface="Aptos" panose="020B0004020202020204" pitchFamily="34" charset="0"/>
              <a:cs typeface="Times New Roman" panose="02020603050405020304" pitchFamily="18" charset="0"/>
            </a:endParaRPr>
          </a:p>
          <a:p>
            <a:pPr marL="342900" marR="8255" lvl="0" indent="-342900" algn="just" fontAlgn="base">
              <a:lnSpc>
                <a:spcPct val="112000"/>
              </a:lnSpc>
              <a:spcAft>
                <a:spcPts val="800"/>
              </a:spcAft>
              <a:buClr>
                <a:srgbClr val="000000"/>
              </a:buClr>
              <a:buSzPts val="1000"/>
              <a:buFont typeface="Arial" panose="020B0604020202020204" pitchFamily="34" charset="0"/>
              <a:buChar char="•"/>
            </a:pPr>
            <a:r>
              <a:rPr lang="en-US" sz="1800" b="1" u="none" strike="noStrike" kern="100">
                <a:solidFill>
                  <a:srgbClr val="000000"/>
                </a:solidFill>
                <a:effectLst/>
                <a:uFill>
                  <a:solidFill>
                    <a:srgbClr val="000000"/>
                  </a:solidFill>
                </a:uFill>
                <a:latin typeface="Verdana" panose="020B0604030504040204" pitchFamily="34" charset="0"/>
                <a:ea typeface="Verdana" panose="020B0604030504040204" pitchFamily="34" charset="0"/>
                <a:cs typeface="Verdana" panose="020B0604030504040204" pitchFamily="34" charset="0"/>
              </a:rPr>
              <a:t>False Positives:</a:t>
            </a:r>
            <a:r>
              <a:rPr lang="en-US" sz="1800" u="none" strike="noStrike" kern="100">
                <a:solidFill>
                  <a:srgbClr val="000000"/>
                </a:solidFill>
                <a:effectLst/>
                <a:uFill>
                  <a:solidFill>
                    <a:srgbClr val="000000"/>
                  </a:solidFill>
                </a:uFill>
                <a:latin typeface="Verdana" panose="020B0604030504040204" pitchFamily="34" charset="0"/>
                <a:ea typeface="Verdana" panose="020B0604030504040204" pitchFamily="34" charset="0"/>
                <a:cs typeface="Verdana" panose="020B0604030504040204" pitchFamily="34" charset="0"/>
              </a:rPr>
              <a:t> </a:t>
            </a:r>
            <a:r>
              <a:rPr lang="ru-RU" kern="100">
                <a:solidFill>
                  <a:srgbClr val="000000"/>
                </a:solidFill>
                <a:uFill>
                  <a:solidFill>
                    <a:srgbClr val="000000"/>
                  </a:solidFill>
                </a:uFill>
                <a:latin typeface="Verdana" panose="020B0604030504040204" pitchFamily="34" charset="0"/>
                <a:ea typeface="Verdana" panose="020B0604030504040204" pitchFamily="34" charset="0"/>
                <a:cs typeface="Verdana" panose="020B0604030504040204" pitchFamily="34" charset="0"/>
              </a:rPr>
              <a:t>FP — это случаи, когда фактический класс точки данных равен 0, а прогнозируемый равен 1.</a:t>
            </a:r>
            <a:r>
              <a:rPr lang="en-US" sz="1800" kern="100">
                <a:solidFill>
                  <a:srgbClr val="000000"/>
                </a:solidFill>
                <a:effectLst/>
                <a:latin typeface="Verdana" panose="020B0604030504040204" pitchFamily="34" charset="0"/>
                <a:ea typeface="Verdana" panose="020B0604030504040204" pitchFamily="34" charset="0"/>
                <a:cs typeface="Verdana" panose="020B0604030504040204" pitchFamily="34" charset="0"/>
              </a:rPr>
              <a:t> </a:t>
            </a:r>
            <a:endParaRPr lang="ru-RU" sz="1800" kern="100">
              <a:effectLst/>
              <a:latin typeface="Aptos" panose="020B0004020202020204" pitchFamily="34" charset="0"/>
              <a:ea typeface="Aptos" panose="020B0004020202020204" pitchFamily="34" charset="0"/>
              <a:cs typeface="Times New Roman" panose="02020603050405020304" pitchFamily="18" charset="0"/>
            </a:endParaRPr>
          </a:p>
          <a:p>
            <a:pPr marL="342900" marR="8255" lvl="0" indent="-342900" algn="just" fontAlgn="base">
              <a:lnSpc>
                <a:spcPct val="112000"/>
              </a:lnSpc>
              <a:spcAft>
                <a:spcPts val="1660"/>
              </a:spcAft>
              <a:buClr>
                <a:srgbClr val="000000"/>
              </a:buClr>
              <a:buSzPts val="1000"/>
              <a:buFont typeface="Arial" panose="020B0604020202020204" pitchFamily="34" charset="0"/>
              <a:buChar char="•"/>
            </a:pPr>
            <a:r>
              <a:rPr lang="en-US" sz="1800" b="1" u="none" strike="noStrike" kern="100">
                <a:solidFill>
                  <a:srgbClr val="000000"/>
                </a:solidFill>
                <a:effectLst/>
                <a:uFill>
                  <a:solidFill>
                    <a:srgbClr val="000000"/>
                  </a:solidFill>
                </a:uFill>
                <a:latin typeface="Verdana" panose="020B0604030504040204" pitchFamily="34" charset="0"/>
                <a:ea typeface="Verdana" panose="020B0604030504040204" pitchFamily="34" charset="0"/>
                <a:cs typeface="Verdana" panose="020B0604030504040204" pitchFamily="34" charset="0"/>
              </a:rPr>
              <a:t>False Negatives:</a:t>
            </a:r>
            <a:r>
              <a:rPr lang="en-US" sz="1800" u="none" strike="noStrike" kern="100">
                <a:solidFill>
                  <a:srgbClr val="000000"/>
                </a:solidFill>
                <a:effectLst/>
                <a:uFill>
                  <a:solidFill>
                    <a:srgbClr val="000000"/>
                  </a:solidFill>
                </a:uFill>
                <a:latin typeface="Verdana" panose="020B0604030504040204" pitchFamily="34" charset="0"/>
                <a:ea typeface="Verdana" panose="020B0604030504040204" pitchFamily="34" charset="0"/>
                <a:cs typeface="Verdana" panose="020B0604030504040204" pitchFamily="34" charset="0"/>
              </a:rPr>
              <a:t> </a:t>
            </a:r>
            <a:r>
              <a:rPr lang="ru-RU" kern="100">
                <a:solidFill>
                  <a:srgbClr val="000000"/>
                </a:solidFill>
                <a:uFill>
                  <a:solidFill>
                    <a:srgbClr val="000000"/>
                  </a:solidFill>
                </a:uFill>
                <a:latin typeface="Verdana" panose="020B0604030504040204" pitchFamily="34" charset="0"/>
                <a:ea typeface="Verdana" panose="020B0604030504040204" pitchFamily="34" charset="0"/>
                <a:cs typeface="Verdana" panose="020B0604030504040204" pitchFamily="34" charset="0"/>
              </a:rPr>
              <a:t>FN — это случаи, когда фактический класс точки данных равен 1, а предсказанный равен 0.</a:t>
            </a:r>
            <a:endParaRPr lang="ru-RU" dirty="0"/>
          </a:p>
        </p:txBody>
      </p:sp>
    </p:spTree>
    <p:extLst>
      <p:ext uri="{BB962C8B-B14F-4D97-AF65-F5344CB8AC3E}">
        <p14:creationId xmlns:p14="http://schemas.microsoft.com/office/powerpoint/2010/main" val="30998274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3E15C2-3FB7-01B5-4488-F6B33DA88E30}"/>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61131EE8-D879-D9C5-3E19-398B1F05A639}"/>
              </a:ext>
            </a:extLst>
          </p:cNvPr>
          <p:cNvPicPr>
            <a:picLocks noChangeAspect="1"/>
          </p:cNvPicPr>
          <p:nvPr/>
        </p:nvPicPr>
        <p:blipFill>
          <a:blip r:embed="rId3"/>
          <a:stretch>
            <a:fillRect/>
          </a:stretch>
        </p:blipFill>
        <p:spPr>
          <a:xfrm>
            <a:off x="0" y="6473919"/>
            <a:ext cx="6828112" cy="384081"/>
          </a:xfrm>
          <a:prstGeom prst="rect">
            <a:avLst/>
          </a:prstGeom>
        </p:spPr>
      </p:pic>
      <p:sp>
        <p:nvSpPr>
          <p:cNvPr id="11" name="Пятиугольник 6">
            <a:extLst>
              <a:ext uri="{FF2B5EF4-FFF2-40B4-BE49-F238E27FC236}">
                <a16:creationId xmlns:a16="http://schemas.microsoft.com/office/drawing/2014/main" id="{0E7D5713-046E-5B6A-9036-CF3097E1D5EF}"/>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115FB9B3-1A39-429F-B5EE-EAC2272BD1E8}"/>
              </a:ext>
            </a:extLst>
          </p:cNvPr>
          <p:cNvSpPr>
            <a:spLocks noGrp="1"/>
          </p:cNvSpPr>
          <p:nvPr>
            <p:ph type="sldNum" sz="quarter" idx="12"/>
          </p:nvPr>
        </p:nvSpPr>
        <p:spPr/>
        <p:txBody>
          <a:bodyPr/>
          <a:lstStyle/>
          <a:p>
            <a:fld id="{FAD0E7B4-FE83-4DBD-8C12-306C62A7D307}" type="slidenum">
              <a:rPr lang="ru-RU" sz="1400" smtClean="0">
                <a:solidFill>
                  <a:schemeClr val="bg1"/>
                </a:solidFill>
              </a:rPr>
              <a:t>16</a:t>
            </a:fld>
            <a:endParaRPr lang="ru-RU" sz="1400" dirty="0">
              <a:solidFill>
                <a:schemeClr val="bg1"/>
              </a:solidFill>
            </a:endParaRPr>
          </a:p>
        </p:txBody>
      </p:sp>
      <p:sp>
        <p:nvSpPr>
          <p:cNvPr id="2" name="TextBox 1">
            <a:extLst>
              <a:ext uri="{FF2B5EF4-FFF2-40B4-BE49-F238E27FC236}">
                <a16:creationId xmlns:a16="http://schemas.microsoft.com/office/drawing/2014/main" id="{F66A5F4A-B80A-789A-B614-D7298A0B4178}"/>
              </a:ext>
            </a:extLst>
          </p:cNvPr>
          <p:cNvSpPr txBox="1"/>
          <p:nvPr/>
        </p:nvSpPr>
        <p:spPr>
          <a:xfrm>
            <a:off x="362857" y="370114"/>
            <a:ext cx="11495314" cy="1597681"/>
          </a:xfrm>
          <a:prstGeom prst="rect">
            <a:avLst/>
          </a:prstGeom>
          <a:noFill/>
        </p:spPr>
        <p:txBody>
          <a:bodyPr wrap="square" rtlCol="0">
            <a:spAutoFit/>
          </a:bodyPr>
          <a:lstStyle/>
          <a:p>
            <a:pPr indent="-6350">
              <a:lnSpc>
                <a:spcPct val="107000"/>
              </a:lnSpc>
              <a:spcAft>
                <a:spcPts val="295"/>
              </a:spcAft>
            </a:pPr>
            <a:r>
              <a:rPr lang="ru-RU" b="1" kern="100">
                <a:solidFill>
                  <a:srgbClr val="000000"/>
                </a:solidFill>
                <a:latin typeface="Arial" panose="020B0604020202020204" pitchFamily="34" charset="0"/>
                <a:ea typeface="Arial" panose="020B0604020202020204" pitchFamily="34" charset="0"/>
                <a:cs typeface="Times New Roman" panose="02020603050405020304" pitchFamily="18" charset="0"/>
              </a:rPr>
              <a:t>Точность  
</a:t>
            </a:r>
            <a:r>
              <a:rPr lang="ru-RU" kern="100">
                <a:solidFill>
                  <a:srgbClr val="000000"/>
                </a:solidFill>
                <a:latin typeface="Arial" panose="020B0604020202020204" pitchFamily="34" charset="0"/>
                <a:ea typeface="Arial" panose="020B0604020202020204" pitchFamily="34" charset="0"/>
                <a:cs typeface="Times New Roman" panose="02020603050405020304" pitchFamily="18" charset="0"/>
              </a:rPr>
              <a:t>Матрица путаницы сама по себе не является показателем производительности, но почти все матрицы производительности основаны на матрице путаницы. Одна из них — точность. В классификационных задачах это может быть определено как количество правильных предсказаний, сделанных моделью по всем видам предсказаний. Формула для вычисления точности следующая:</a:t>
            </a:r>
            <a:endParaRPr lang="ru-RU" dirty="0"/>
          </a:p>
        </p:txBody>
      </p:sp>
      <p:pic>
        <p:nvPicPr>
          <p:cNvPr id="35" name="Рисунок 34">
            <a:extLst>
              <a:ext uri="{FF2B5EF4-FFF2-40B4-BE49-F238E27FC236}">
                <a16:creationId xmlns:a16="http://schemas.microsoft.com/office/drawing/2014/main" id="{50E7DCCB-F293-BC4F-A9BA-2A01AF10A2CF}"/>
              </a:ext>
            </a:extLst>
          </p:cNvPr>
          <p:cNvPicPr>
            <a:picLocks noChangeAspect="1"/>
          </p:cNvPicPr>
          <p:nvPr/>
        </p:nvPicPr>
        <p:blipFill>
          <a:blip r:embed="rId4"/>
          <a:stretch>
            <a:fillRect/>
          </a:stretch>
        </p:blipFill>
        <p:spPr>
          <a:xfrm>
            <a:off x="3899346" y="1996165"/>
            <a:ext cx="3459398" cy="1171292"/>
          </a:xfrm>
          <a:prstGeom prst="rect">
            <a:avLst/>
          </a:prstGeom>
        </p:spPr>
      </p:pic>
      <p:sp>
        <p:nvSpPr>
          <p:cNvPr id="36" name="TextBox 35">
            <a:extLst>
              <a:ext uri="{FF2B5EF4-FFF2-40B4-BE49-F238E27FC236}">
                <a16:creationId xmlns:a16="http://schemas.microsoft.com/office/drawing/2014/main" id="{68886C55-4D8E-B8E0-F095-819147B616F6}"/>
              </a:ext>
            </a:extLst>
          </p:cNvPr>
          <p:cNvSpPr txBox="1"/>
          <p:nvPr/>
        </p:nvSpPr>
        <p:spPr>
          <a:xfrm>
            <a:off x="362857" y="3602887"/>
            <a:ext cx="11379200" cy="1133067"/>
          </a:xfrm>
          <a:prstGeom prst="rect">
            <a:avLst/>
          </a:prstGeom>
          <a:noFill/>
        </p:spPr>
        <p:txBody>
          <a:bodyPr wrap="square" rtlCol="0">
            <a:spAutoFit/>
          </a:bodyPr>
          <a:lstStyle/>
          <a:p>
            <a:pPr indent="-6350">
              <a:lnSpc>
                <a:spcPct val="107000"/>
              </a:lnSpc>
              <a:spcAft>
                <a:spcPts val="295"/>
              </a:spcAft>
            </a:pPr>
            <a:r>
              <a:rPr lang="en-US" sz="1800" b="1" kern="100">
                <a:solidFill>
                  <a:srgbClr val="000000"/>
                </a:solidFill>
                <a:effectLst/>
                <a:latin typeface="Arial" panose="020B0604020202020204" pitchFamily="34" charset="0"/>
                <a:ea typeface="Arial" panose="020B0604020202020204" pitchFamily="34" charset="0"/>
                <a:cs typeface="Times New Roman" panose="02020603050405020304" pitchFamily="18" charset="0"/>
              </a:rPr>
              <a:t>Precision  </a:t>
            </a:r>
            <a:endParaRPr lang="ru-RU" sz="1800" kern="100">
              <a:effectLst/>
              <a:latin typeface="Aptos" panose="020B0004020202020204" pitchFamily="34" charset="0"/>
              <a:ea typeface="Aptos" panose="020B0004020202020204" pitchFamily="34" charset="0"/>
              <a:cs typeface="Times New Roman" panose="02020603050405020304" pitchFamily="18" charset="0"/>
            </a:endParaRPr>
          </a:p>
          <a:p>
            <a:pPr marR="8255" indent="-6350" algn="just">
              <a:lnSpc>
                <a:spcPct val="112000"/>
              </a:lnSpc>
              <a:spcAft>
                <a:spcPts val="76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Ниже приведена формула для вычислений 
</a:t>
            </a:r>
            <a:r>
              <a:rPr lang="en-US" kern="100">
                <a:solidFill>
                  <a:srgbClr val="000000"/>
                </a:solidFill>
                <a:latin typeface="Verdana" panose="020B0604030504040204" pitchFamily="34" charset="0"/>
                <a:ea typeface="Verdana" panose="020B0604030504040204" pitchFamily="34" charset="0"/>
                <a:cs typeface="Verdana" panose="020B0604030504040204" pitchFamily="34" charset="0"/>
              </a:rPr>
              <a:t>Precision</a:t>
            </a: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38" name="Рисунок 37">
            <a:extLst>
              <a:ext uri="{FF2B5EF4-FFF2-40B4-BE49-F238E27FC236}">
                <a16:creationId xmlns:a16="http://schemas.microsoft.com/office/drawing/2014/main" id="{F61FECFA-FE2A-7C62-B241-94075B8AD735}"/>
              </a:ext>
            </a:extLst>
          </p:cNvPr>
          <p:cNvPicPr>
            <a:picLocks noChangeAspect="1"/>
          </p:cNvPicPr>
          <p:nvPr/>
        </p:nvPicPr>
        <p:blipFill>
          <a:blip r:embed="rId5"/>
          <a:stretch>
            <a:fillRect/>
          </a:stretch>
        </p:blipFill>
        <p:spPr>
          <a:xfrm>
            <a:off x="4182646" y="5027595"/>
            <a:ext cx="2711640" cy="1153226"/>
          </a:xfrm>
          <a:prstGeom prst="rect">
            <a:avLst/>
          </a:prstGeom>
        </p:spPr>
      </p:pic>
      <p:pic>
        <p:nvPicPr>
          <p:cNvPr id="40" name="Рисунок 39">
            <a:extLst>
              <a:ext uri="{FF2B5EF4-FFF2-40B4-BE49-F238E27FC236}">
                <a16:creationId xmlns:a16="http://schemas.microsoft.com/office/drawing/2014/main" id="{86BD3BF9-644F-46D5-F5A5-6CEE6BD019D2}"/>
              </a:ext>
            </a:extLst>
          </p:cNvPr>
          <p:cNvPicPr>
            <a:picLocks noChangeAspect="1"/>
          </p:cNvPicPr>
          <p:nvPr/>
        </p:nvPicPr>
        <p:blipFill>
          <a:blip r:embed="rId6"/>
          <a:stretch>
            <a:fillRect/>
          </a:stretch>
        </p:blipFill>
        <p:spPr>
          <a:xfrm>
            <a:off x="6685990" y="2938969"/>
            <a:ext cx="5264363" cy="2961204"/>
          </a:xfrm>
          <a:prstGeom prst="rect">
            <a:avLst/>
          </a:prstGeom>
        </p:spPr>
      </p:pic>
    </p:spTree>
    <p:extLst>
      <p:ext uri="{BB962C8B-B14F-4D97-AF65-F5344CB8AC3E}">
        <p14:creationId xmlns:p14="http://schemas.microsoft.com/office/powerpoint/2010/main" val="31822795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BEEBB-C168-DA2E-A6AB-D7BFB8F5EC66}"/>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9BDFBF35-83B6-B53E-29AF-3B3FCA7A9BA9}"/>
              </a:ext>
            </a:extLst>
          </p:cNvPr>
          <p:cNvPicPr>
            <a:picLocks noChangeAspect="1"/>
          </p:cNvPicPr>
          <p:nvPr/>
        </p:nvPicPr>
        <p:blipFill>
          <a:blip r:embed="rId3"/>
          <a:stretch>
            <a:fillRect/>
          </a:stretch>
        </p:blipFill>
        <p:spPr>
          <a:xfrm>
            <a:off x="0" y="6473919"/>
            <a:ext cx="6828112" cy="384081"/>
          </a:xfrm>
          <a:prstGeom prst="rect">
            <a:avLst/>
          </a:prstGeom>
        </p:spPr>
      </p:pic>
      <p:sp>
        <p:nvSpPr>
          <p:cNvPr id="11" name="Пятиугольник 6">
            <a:extLst>
              <a:ext uri="{FF2B5EF4-FFF2-40B4-BE49-F238E27FC236}">
                <a16:creationId xmlns:a16="http://schemas.microsoft.com/office/drawing/2014/main" id="{5A9C153D-4F65-9952-BA4D-19F0A290938B}"/>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8291823E-536F-A49F-783B-BCA532E40C01}"/>
              </a:ext>
            </a:extLst>
          </p:cNvPr>
          <p:cNvSpPr>
            <a:spLocks noGrp="1"/>
          </p:cNvSpPr>
          <p:nvPr>
            <p:ph type="sldNum" sz="quarter" idx="12"/>
          </p:nvPr>
        </p:nvSpPr>
        <p:spPr/>
        <p:txBody>
          <a:bodyPr/>
          <a:lstStyle/>
          <a:p>
            <a:fld id="{FAD0E7B4-FE83-4DBD-8C12-306C62A7D307}" type="slidenum">
              <a:rPr lang="ru-RU" sz="1400" smtClean="0">
                <a:solidFill>
                  <a:schemeClr val="bg1"/>
                </a:solidFill>
              </a:rPr>
              <a:t>17</a:t>
            </a:fld>
            <a:endParaRPr lang="ru-RU" sz="1400" dirty="0">
              <a:solidFill>
                <a:schemeClr val="bg1"/>
              </a:solidFill>
            </a:endParaRPr>
          </a:p>
        </p:txBody>
      </p:sp>
      <p:sp>
        <p:nvSpPr>
          <p:cNvPr id="2" name="TextBox 1">
            <a:extLst>
              <a:ext uri="{FF2B5EF4-FFF2-40B4-BE49-F238E27FC236}">
                <a16:creationId xmlns:a16="http://schemas.microsoft.com/office/drawing/2014/main" id="{78B34A3D-EAA1-A728-CF0D-C35B93A4AD3B}"/>
              </a:ext>
            </a:extLst>
          </p:cNvPr>
          <p:cNvSpPr txBox="1"/>
          <p:nvPr/>
        </p:nvSpPr>
        <p:spPr>
          <a:xfrm>
            <a:off x="362857" y="370114"/>
            <a:ext cx="11495314" cy="1003993"/>
          </a:xfrm>
          <a:prstGeom prst="rect">
            <a:avLst/>
          </a:prstGeom>
          <a:noFill/>
        </p:spPr>
        <p:txBody>
          <a:bodyPr wrap="square" rtlCol="0">
            <a:spAutoFit/>
          </a:bodyPr>
          <a:lstStyle/>
          <a:p>
            <a:pPr indent="-6350">
              <a:lnSpc>
                <a:spcPct val="107000"/>
              </a:lnSpc>
              <a:spcAft>
                <a:spcPts val="295"/>
              </a:spcAft>
            </a:pPr>
            <a:r>
              <a:rPr lang="ru-RU" b="1" kern="100">
                <a:solidFill>
                  <a:srgbClr val="000000"/>
                </a:solidFill>
                <a:latin typeface="Arial" panose="020B0604020202020204" pitchFamily="34" charset="0"/>
                <a:ea typeface="Arial" panose="020B0604020202020204" pitchFamily="34" charset="0"/>
                <a:cs typeface="Times New Roman" panose="02020603050405020304" pitchFamily="18" charset="0"/>
              </a:rPr>
              <a:t>Чувствительность</a:t>
            </a:r>
            <a:endParaRPr lang="en-US" b="1" kern="100">
              <a:solidFill>
                <a:srgbClr val="000000"/>
              </a:solidFill>
              <a:latin typeface="Arial" panose="020B0604020202020204" pitchFamily="34" charset="0"/>
              <a:ea typeface="Arial" panose="020B0604020202020204" pitchFamily="34" charset="0"/>
              <a:cs typeface="Times New Roman" panose="02020603050405020304" pitchFamily="18" charset="0"/>
            </a:endParaRPr>
          </a:p>
          <a:p>
            <a:pPr indent="-6350">
              <a:lnSpc>
                <a:spcPct val="107000"/>
              </a:lnSpc>
              <a:spcAft>
                <a:spcPts val="295"/>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Это можно определить как то, сколько положительных факторов дает модель в ответ. Ниже приведена формула для вычисления отзыва/чувствительности модели:</a:t>
            </a:r>
            <a:endParaRPr lang="ru-RU" dirty="0"/>
          </a:p>
        </p:txBody>
      </p:sp>
      <p:sp>
        <p:nvSpPr>
          <p:cNvPr id="36" name="TextBox 35">
            <a:extLst>
              <a:ext uri="{FF2B5EF4-FFF2-40B4-BE49-F238E27FC236}">
                <a16:creationId xmlns:a16="http://schemas.microsoft.com/office/drawing/2014/main" id="{F92A430B-0AA2-3105-7CEF-A2DE66E39C75}"/>
              </a:ext>
            </a:extLst>
          </p:cNvPr>
          <p:cNvSpPr txBox="1"/>
          <p:nvPr/>
        </p:nvSpPr>
        <p:spPr>
          <a:xfrm>
            <a:off x="362857" y="3602887"/>
            <a:ext cx="11379200" cy="1302601"/>
          </a:xfrm>
          <a:prstGeom prst="rect">
            <a:avLst/>
          </a:prstGeom>
          <a:noFill/>
        </p:spPr>
        <p:txBody>
          <a:bodyPr wrap="square" rtlCol="0">
            <a:spAutoFit/>
          </a:bodyPr>
          <a:lstStyle/>
          <a:p>
            <a:pPr indent="-6350">
              <a:lnSpc>
                <a:spcPct val="107000"/>
              </a:lnSpc>
              <a:spcAft>
                <a:spcPts val="295"/>
              </a:spcAft>
            </a:pPr>
            <a:r>
              <a:rPr lang="ru-RU" b="1" kern="100">
                <a:solidFill>
                  <a:srgbClr val="000000"/>
                </a:solidFill>
                <a:latin typeface="Arial" panose="020B0604020202020204" pitchFamily="34" charset="0"/>
                <a:ea typeface="Arial" panose="020B0604020202020204" pitchFamily="34" charset="0"/>
                <a:cs typeface="Times New Roman" panose="02020603050405020304" pitchFamily="18" charset="0"/>
              </a:rPr>
              <a:t>Специфика</a:t>
            </a:r>
          </a:p>
          <a:p>
            <a:pPr indent="-6350">
              <a:lnSpc>
                <a:spcPct val="107000"/>
              </a:lnSpc>
              <a:spcAft>
                <a:spcPts val="295"/>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Это может быть определено как количество отрицательных результатов, приносящих модель. Это прямо противоположно «Чувствительности». Ниже приведена формула для вычисления специфики модели:</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4" name="Рисунок 3">
            <a:extLst>
              <a:ext uri="{FF2B5EF4-FFF2-40B4-BE49-F238E27FC236}">
                <a16:creationId xmlns:a16="http://schemas.microsoft.com/office/drawing/2014/main" id="{CBBC892B-7347-A979-9EAD-4CC6F3739E65}"/>
              </a:ext>
            </a:extLst>
          </p:cNvPr>
          <p:cNvPicPr>
            <a:picLocks noChangeAspect="1"/>
          </p:cNvPicPr>
          <p:nvPr/>
        </p:nvPicPr>
        <p:blipFill>
          <a:blip r:embed="rId4"/>
          <a:stretch>
            <a:fillRect/>
          </a:stretch>
        </p:blipFill>
        <p:spPr>
          <a:xfrm>
            <a:off x="4344302" y="1607035"/>
            <a:ext cx="2172612" cy="1261516"/>
          </a:xfrm>
          <a:prstGeom prst="rect">
            <a:avLst/>
          </a:prstGeom>
        </p:spPr>
      </p:pic>
      <p:pic>
        <p:nvPicPr>
          <p:cNvPr id="6" name="Рисунок 5">
            <a:extLst>
              <a:ext uri="{FF2B5EF4-FFF2-40B4-BE49-F238E27FC236}">
                <a16:creationId xmlns:a16="http://schemas.microsoft.com/office/drawing/2014/main" id="{F1401165-7186-8FEA-3865-CEB023A65BBA}"/>
              </a:ext>
            </a:extLst>
          </p:cNvPr>
          <p:cNvPicPr>
            <a:picLocks noChangeAspect="1"/>
          </p:cNvPicPr>
          <p:nvPr/>
        </p:nvPicPr>
        <p:blipFill>
          <a:blip r:embed="rId5"/>
          <a:stretch>
            <a:fillRect/>
          </a:stretch>
        </p:blipFill>
        <p:spPr>
          <a:xfrm>
            <a:off x="4124766" y="4879034"/>
            <a:ext cx="3044492" cy="1231480"/>
          </a:xfrm>
          <a:prstGeom prst="rect">
            <a:avLst/>
          </a:prstGeom>
        </p:spPr>
      </p:pic>
    </p:spTree>
    <p:extLst>
      <p:ext uri="{BB962C8B-B14F-4D97-AF65-F5344CB8AC3E}">
        <p14:creationId xmlns:p14="http://schemas.microsoft.com/office/powerpoint/2010/main" val="10187500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5879DC-2D03-A897-CB72-06D9500EBE65}"/>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B09553DE-D65E-BD0E-4CCF-4DDC55768D4F}"/>
              </a:ext>
            </a:extLst>
          </p:cNvPr>
          <p:cNvPicPr>
            <a:picLocks noChangeAspect="1"/>
          </p:cNvPicPr>
          <p:nvPr/>
        </p:nvPicPr>
        <p:blipFill>
          <a:blip r:embed="rId3"/>
          <a:stretch>
            <a:fillRect/>
          </a:stretch>
        </p:blipFill>
        <p:spPr>
          <a:xfrm>
            <a:off x="0" y="6473919"/>
            <a:ext cx="6828112" cy="384081"/>
          </a:xfrm>
          <a:prstGeom prst="rect">
            <a:avLst/>
          </a:prstGeom>
        </p:spPr>
      </p:pic>
      <p:sp>
        <p:nvSpPr>
          <p:cNvPr id="11" name="Пятиугольник 6">
            <a:extLst>
              <a:ext uri="{FF2B5EF4-FFF2-40B4-BE49-F238E27FC236}">
                <a16:creationId xmlns:a16="http://schemas.microsoft.com/office/drawing/2014/main" id="{72204834-4B91-284E-2FF0-DDFF4FF0DE10}"/>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rtl="0" eaLnBrk="1" fontAlgn="auto" latinLnBrk="0" hangingPunct="1">
              <a:lnSpc>
                <a:spcPct val="100000"/>
              </a:lnSpc>
              <a:spcBef>
                <a:spcPts val="0"/>
              </a:spcBef>
              <a:spcAft>
                <a:spcPts val="0"/>
              </a:spcAft>
              <a:buClr>
                <a:srgbClr val="000000"/>
              </a:buClr>
              <a:buSzTx/>
              <a:buFontTx/>
              <a:buNone/>
              <a:tabLst/>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F9C1B12D-2176-82FB-D9A9-1A14988B0B1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D0E7B4-FE83-4DBD-8C12-306C62A7D307}" type="slidenum">
              <a:rPr kumimoji="0" lang="ru-RU" sz="14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ru-RU"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 name="TextBox 1">
            <a:extLst>
              <a:ext uri="{FF2B5EF4-FFF2-40B4-BE49-F238E27FC236}">
                <a16:creationId xmlns:a16="http://schemas.microsoft.com/office/drawing/2014/main" id="{A94CC89D-546D-4A9A-FB90-8FA91C0A7B06}"/>
              </a:ext>
            </a:extLst>
          </p:cNvPr>
          <p:cNvSpPr txBox="1"/>
          <p:nvPr/>
        </p:nvSpPr>
        <p:spPr>
          <a:xfrm>
            <a:off x="1284513" y="479364"/>
            <a:ext cx="10334171" cy="646331"/>
          </a:xfrm>
          <a:prstGeom prst="rect">
            <a:avLst/>
          </a:prstGeom>
          <a:noFill/>
        </p:spPr>
        <p:txBody>
          <a:bodyPr wrap="square">
            <a:spAutoFit/>
          </a:bodyPr>
          <a:lstStyle/>
          <a:p>
            <a:pPr lvl="0">
              <a:defRPr/>
            </a:pPr>
            <a:r>
              <a:rPr lang="ru-RU" sz="3600" b="1" kern="0">
                <a:solidFill>
                  <a:srgbClr val="70AD47">
                    <a:lumMod val="75000"/>
                  </a:srgbClr>
                </a:solidFill>
              </a:rPr>
              <a:t>Вопросы по тестированию из предыдущей лекции</a:t>
            </a:r>
            <a:endParaRPr kumimoji="0" lang="en-US" sz="3600" b="1" i="0" u="none" strike="noStrike" kern="0" cap="none" spc="0" normalizeH="0" baseline="0" noProof="0" dirty="0">
              <a:ln>
                <a:noFill/>
              </a:ln>
              <a:solidFill>
                <a:srgbClr val="70AD47">
                  <a:lumMod val="75000"/>
                </a:srgbClr>
              </a:solidFill>
              <a:effectLst/>
              <a:uLnTx/>
              <a:uFillTx/>
              <a:latin typeface="Calibri"/>
              <a:ea typeface="+mn-ea"/>
              <a:cs typeface="+mn-cs"/>
            </a:endParaRPr>
          </a:p>
        </p:txBody>
      </p:sp>
      <p:sp>
        <p:nvSpPr>
          <p:cNvPr id="3" name="TextBox 2">
            <a:extLst>
              <a:ext uri="{FF2B5EF4-FFF2-40B4-BE49-F238E27FC236}">
                <a16:creationId xmlns:a16="http://schemas.microsoft.com/office/drawing/2014/main" id="{91E95F3F-C232-05D5-1677-4E383421EF2A}"/>
              </a:ext>
            </a:extLst>
          </p:cNvPr>
          <p:cNvSpPr txBox="1"/>
          <p:nvPr/>
        </p:nvSpPr>
        <p:spPr>
          <a:xfrm>
            <a:off x="705803" y="3822803"/>
            <a:ext cx="10534415" cy="1938992"/>
          </a:xfrm>
          <a:prstGeom prst="rect">
            <a:avLst/>
          </a:prstGeom>
          <a:noFill/>
        </p:spPr>
        <p:txBody>
          <a:bodyPr wrap="square">
            <a:spAutoFit/>
          </a:bodyPr>
          <a:lstStyle/>
          <a:p>
            <a:pPr marL="457200" lvl="0" indent="-457200">
              <a:buFont typeface="+mj-lt"/>
              <a:buAutoNum type="arabicPeriod"/>
              <a:defRPr/>
            </a:pPr>
            <a:r>
              <a:rPr lang="ru-RU" altLang="ru-RU" sz="2400" kern="0">
                <a:solidFill>
                  <a:srgbClr val="002033"/>
                </a:solidFill>
                <a:latin typeface="-apple-system"/>
                <a:sym typeface="+mn-ea"/>
              </a:rPr>
              <a:t>Какие шаги для создания классификатора на Python вы знаете?
Какова основная идея метода классификатора случайного леса?
Что такое матрица путаницы?
Как выглядит формула расчёта точности?</a:t>
            </a:r>
            <a:endParaRPr kumimoji="0" lang="en-US" sz="2400" b="0" i="0" u="none" strike="noStrike" kern="0" cap="none" spc="0" normalizeH="0" baseline="0" noProof="0" dirty="0">
              <a:ln>
                <a:noFill/>
              </a:ln>
              <a:solidFill>
                <a:prstClr val="black"/>
              </a:solidFill>
              <a:effectLst/>
              <a:uLnTx/>
              <a:uFillTx/>
              <a:latin typeface="Calibri"/>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ru-RU" sz="2400" b="0" i="0" u="none" strike="noStrike" kern="0" cap="none" spc="0" normalizeH="0" baseline="0" noProof="0" dirty="0">
              <a:ln>
                <a:noFill/>
              </a:ln>
              <a:solidFill>
                <a:srgbClr val="70AD47">
                  <a:lumMod val="75000"/>
                </a:srgbClr>
              </a:solidFill>
              <a:effectLst/>
              <a:uLnTx/>
              <a:uFillTx/>
              <a:latin typeface="Calibri"/>
              <a:ea typeface="+mn-ea"/>
              <a:cs typeface="+mn-cs"/>
            </a:endParaRPr>
          </a:p>
        </p:txBody>
      </p:sp>
      <p:pic>
        <p:nvPicPr>
          <p:cNvPr id="4" name="Рисунок 1">
            <a:extLst>
              <a:ext uri="{FF2B5EF4-FFF2-40B4-BE49-F238E27FC236}">
                <a16:creationId xmlns:a16="http://schemas.microsoft.com/office/drawing/2014/main" id="{8207C56B-4FCF-4498-EEF8-1B2D0450CF73}"/>
              </a:ext>
            </a:extLst>
          </p:cNvPr>
          <p:cNvPicPr>
            <a:picLocks noChangeAspect="1"/>
          </p:cNvPicPr>
          <p:nvPr/>
        </p:nvPicPr>
        <p:blipFill>
          <a:blip r:embed="rId4"/>
          <a:stretch>
            <a:fillRect/>
          </a:stretch>
        </p:blipFill>
        <p:spPr>
          <a:xfrm>
            <a:off x="10213198" y="1470957"/>
            <a:ext cx="1034455" cy="1639722"/>
          </a:xfrm>
          <a:prstGeom prst="rect">
            <a:avLst/>
          </a:prstGeom>
        </p:spPr>
      </p:pic>
    </p:spTree>
    <p:extLst>
      <p:ext uri="{BB962C8B-B14F-4D97-AF65-F5344CB8AC3E}">
        <p14:creationId xmlns:p14="http://schemas.microsoft.com/office/powerpoint/2010/main" val="33818508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F9FEE8-35E9-BBBF-E50B-7C0C934480B7}"/>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55658080-28A8-21AD-D371-3A0F45AC6EBD}"/>
              </a:ext>
            </a:extLst>
          </p:cNvPr>
          <p:cNvPicPr>
            <a:picLocks noChangeAspect="1"/>
          </p:cNvPicPr>
          <p:nvPr/>
        </p:nvPicPr>
        <p:blipFill>
          <a:blip r:embed="rId3"/>
          <a:stretch>
            <a:fillRect/>
          </a:stretch>
        </p:blipFill>
        <p:spPr>
          <a:xfrm>
            <a:off x="0" y="6473919"/>
            <a:ext cx="6828112" cy="384081"/>
          </a:xfrm>
          <a:prstGeom prst="rect">
            <a:avLst/>
          </a:prstGeom>
        </p:spPr>
      </p:pic>
      <p:sp>
        <p:nvSpPr>
          <p:cNvPr id="10" name="TextBox 9">
            <a:extLst>
              <a:ext uri="{FF2B5EF4-FFF2-40B4-BE49-F238E27FC236}">
                <a16:creationId xmlns:a16="http://schemas.microsoft.com/office/drawing/2014/main" id="{00D7BC71-7590-C3CF-95A6-ECE54531FD59}"/>
              </a:ext>
            </a:extLst>
          </p:cNvPr>
          <p:cNvSpPr txBox="1"/>
          <p:nvPr/>
        </p:nvSpPr>
        <p:spPr>
          <a:xfrm>
            <a:off x="814360" y="237879"/>
            <a:ext cx="10685254" cy="584775"/>
          </a:xfrm>
          <a:prstGeom prst="rect">
            <a:avLst/>
          </a:prstGeom>
          <a:noFill/>
        </p:spPr>
        <p:txBody>
          <a:bodyPr wrap="square" rtlCol="0">
            <a:spAutoFit/>
          </a:bodyPr>
          <a:lstStyle/>
          <a:p>
            <a:r>
              <a:rPr lang="ru-RU" sz="3200">
                <a:solidFill>
                  <a:srgbClr val="009B4A"/>
                </a:solidFill>
                <a:ea typeface="Open Sans ExtraBold" panose="020B0606030504020204"/>
                <a:cs typeface="Open Sans ExtraBold" panose="020B0606030504020204"/>
                <a:sym typeface="+mn-ea"/>
              </a:rPr>
              <a:t>Вопрос 1: Шаги по созданию классификатора на Python</a:t>
            </a:r>
            <a:endParaRPr lang="ru-RU" sz="1600" b="1" dirty="0">
              <a:solidFill>
                <a:srgbClr val="00B050"/>
              </a:solidFill>
            </a:endParaRPr>
          </a:p>
        </p:txBody>
      </p:sp>
      <p:sp>
        <p:nvSpPr>
          <p:cNvPr id="11" name="Пятиугольник 6">
            <a:extLst>
              <a:ext uri="{FF2B5EF4-FFF2-40B4-BE49-F238E27FC236}">
                <a16:creationId xmlns:a16="http://schemas.microsoft.com/office/drawing/2014/main" id="{8290A9CB-B0B0-CF6F-A22E-DC544E957ED1}"/>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267FEB6C-68CF-0980-C6BD-BB1EC5A6FBA7}"/>
              </a:ext>
            </a:extLst>
          </p:cNvPr>
          <p:cNvSpPr>
            <a:spLocks noGrp="1"/>
          </p:cNvSpPr>
          <p:nvPr>
            <p:ph type="sldNum" sz="quarter" idx="12"/>
          </p:nvPr>
        </p:nvSpPr>
        <p:spPr/>
        <p:txBody>
          <a:bodyPr/>
          <a:lstStyle/>
          <a:p>
            <a:fld id="{FAD0E7B4-FE83-4DBD-8C12-306C62A7D307}" type="slidenum">
              <a:rPr lang="ru-RU" sz="1400" smtClean="0">
                <a:solidFill>
                  <a:schemeClr val="bg1"/>
                </a:solidFill>
              </a:rPr>
              <a:t>2</a:t>
            </a:fld>
            <a:endParaRPr lang="ru-RU" sz="1400" dirty="0">
              <a:solidFill>
                <a:schemeClr val="bg1"/>
              </a:solidFill>
            </a:endParaRPr>
          </a:p>
        </p:txBody>
      </p:sp>
      <p:sp>
        <p:nvSpPr>
          <p:cNvPr id="7" name="TextBox 6">
            <a:extLst>
              <a:ext uri="{FF2B5EF4-FFF2-40B4-BE49-F238E27FC236}">
                <a16:creationId xmlns:a16="http://schemas.microsoft.com/office/drawing/2014/main" id="{45E4B0B8-399E-BC34-691A-D8D32F738B43}"/>
              </a:ext>
            </a:extLst>
          </p:cNvPr>
          <p:cNvSpPr txBox="1"/>
          <p:nvPr/>
        </p:nvSpPr>
        <p:spPr>
          <a:xfrm>
            <a:off x="377371" y="1124857"/>
            <a:ext cx="11437258" cy="5656100"/>
          </a:xfrm>
          <a:prstGeom prst="rect">
            <a:avLst/>
          </a:prstGeom>
          <a:noFill/>
        </p:spPr>
        <p:txBody>
          <a:bodyPr wrap="square" rtlCol="0">
            <a:spAutoFit/>
          </a:bodyPr>
          <a:lstStyle/>
          <a:p>
            <a:pPr indent="-6350">
              <a:lnSpc>
                <a:spcPct val="107000"/>
              </a:lnSpc>
              <a:spcAft>
                <a:spcPts val="295"/>
              </a:spcAft>
            </a:pPr>
            <a:r>
              <a:rPr lang="ru-RU" b="1" kern="100">
                <a:solidFill>
                  <a:srgbClr val="000000"/>
                </a:solidFill>
                <a:latin typeface="Arial" panose="020B0604020202020204" pitchFamily="34" charset="0"/>
                <a:ea typeface="Arial" panose="020B0604020202020204" pitchFamily="34" charset="0"/>
                <a:cs typeface="Times New Roman" panose="02020603050405020304" pitchFamily="18" charset="0"/>
              </a:rPr>
              <a:t>Шаг 1: Импортировать Scikit-learn  
</a:t>
            </a:r>
            <a:r>
              <a:rPr lang="ru-RU" kern="100">
                <a:solidFill>
                  <a:srgbClr val="000000"/>
                </a:solidFill>
                <a:latin typeface="Arial" panose="020B0604020202020204" pitchFamily="34" charset="0"/>
                <a:ea typeface="Arial" panose="020B0604020202020204" pitchFamily="34" charset="0"/>
                <a:cs typeface="Times New Roman" panose="02020603050405020304" pitchFamily="18" charset="0"/>
              </a:rPr>
              <a:t>Это был бы самый первый шаг при создании классификатора на Python. На этом этапе мы установим пакет на Python под названием Scikit-learn — один из лучших модулей машинного обучения на Python. Следующая команда поможет нам импортировать пакет:</a:t>
            </a:r>
            <a:r>
              <a:rPr lang="en-US" sz="1800" kern="100">
                <a:solidFill>
                  <a:srgbClr val="000000"/>
                </a:solidFill>
                <a:effectLst/>
                <a:latin typeface="Verdana" panose="020B0604030504040204" pitchFamily="34" charset="0"/>
                <a:ea typeface="Verdana" panose="020B0604030504040204" pitchFamily="34" charset="0"/>
                <a:cs typeface="Verdana" panose="020B0604030504040204" pitchFamily="34" charset="0"/>
              </a:rPr>
              <a:t> </a:t>
            </a:r>
            <a:endParaRPr lang="ru-RU" sz="2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6350">
              <a:lnSpc>
                <a:spcPct val="110000"/>
              </a:lnSpc>
              <a:spcAft>
                <a:spcPts val="2495"/>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i</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mport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Sklearn</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p>
          <a:p>
            <a:pPr indent="-6350">
              <a:lnSpc>
                <a:spcPct val="107000"/>
              </a:lnSpc>
              <a:spcAft>
                <a:spcPts val="295"/>
              </a:spcAft>
            </a:pPr>
            <a:r>
              <a:rPr lang="ru-RU" b="1" kern="100">
                <a:solidFill>
                  <a:srgbClr val="000000"/>
                </a:solidFill>
                <a:latin typeface="Arial" panose="020B0604020202020204" pitchFamily="34" charset="0"/>
                <a:ea typeface="Arial" panose="020B0604020202020204" pitchFamily="34" charset="0"/>
                <a:cs typeface="Times New Roman" panose="02020603050405020304" pitchFamily="18" charset="0"/>
              </a:rPr>
              <a:t>Шаг 2: Импортировать набор данных Scikit-learn</a:t>
            </a:r>
            <a:endParaRPr lang="en-US" b="1" kern="100">
              <a:solidFill>
                <a:srgbClr val="000000"/>
              </a:solidFill>
              <a:latin typeface="Arial" panose="020B0604020202020204" pitchFamily="34" charset="0"/>
              <a:ea typeface="Arial" panose="020B0604020202020204" pitchFamily="34" charset="0"/>
              <a:cs typeface="Times New Roman" panose="02020603050405020304" pitchFamily="18" charset="0"/>
            </a:endParaRPr>
          </a:p>
          <a:p>
            <a:pPr indent="-6350">
              <a:lnSpc>
                <a:spcPct val="107000"/>
              </a:lnSpc>
              <a:spcAft>
                <a:spcPts val="295"/>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На этом этапе мы можем начать работу с набором данных для нашей модели машинного обучения. Здесь мы будем использовать базу данных диагностики рака груди в Висконсине. Набор данных содержит различную информацию о опухолях рака молочной железы, а также классификационные метки как злокачественные или доброкачественные. Набор данных содержит 569 экземпляров, или данных, о 569 опухолях и содержит информацию о 30 характеристиках или особенностях, таких как радиус опухоли, текстура, гладкость и площадь. С помощью следующей команды мы можем импортировать набор данных Scikitlearn по раку молочной железы:</a:t>
            </a:r>
            <a:endParaRPr lang="en-US" kern="1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R="8255" indent="-6350" algn="just">
              <a:lnSpc>
                <a:spcPct val="112000"/>
              </a:lnSpc>
              <a:spcAft>
                <a:spcPts val="1320"/>
              </a:spcAf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from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sklearn.datasets</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import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load_breast_cancer</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6350">
              <a:lnSpc>
                <a:spcPct val="110000"/>
              </a:lnSpc>
              <a:spcAft>
                <a:spcPts val="2495"/>
              </a:spcAft>
            </a:pPr>
            <a:endParaRPr lang="ru-RU" sz="2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1479066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D2550-5E83-C244-4700-5ACB2B609267}"/>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53DACA9F-93C9-9164-8DD4-8787A6193A4A}"/>
              </a:ext>
            </a:extLst>
          </p:cNvPr>
          <p:cNvPicPr>
            <a:picLocks noChangeAspect="1"/>
          </p:cNvPicPr>
          <p:nvPr/>
        </p:nvPicPr>
        <p:blipFill>
          <a:blip r:embed="rId3"/>
          <a:stretch>
            <a:fillRect/>
          </a:stretch>
        </p:blipFill>
        <p:spPr>
          <a:xfrm>
            <a:off x="0" y="6473919"/>
            <a:ext cx="6828112" cy="384081"/>
          </a:xfrm>
          <a:prstGeom prst="rect">
            <a:avLst/>
          </a:prstGeom>
        </p:spPr>
      </p:pic>
      <p:sp>
        <p:nvSpPr>
          <p:cNvPr id="11" name="Пятиугольник 6">
            <a:extLst>
              <a:ext uri="{FF2B5EF4-FFF2-40B4-BE49-F238E27FC236}">
                <a16:creationId xmlns:a16="http://schemas.microsoft.com/office/drawing/2014/main" id="{7116B010-DB6E-5808-C524-84E14FB4FA45}"/>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6BFF2D4A-35D4-86C6-F4FC-BCA55D8B164C}"/>
              </a:ext>
            </a:extLst>
          </p:cNvPr>
          <p:cNvSpPr>
            <a:spLocks noGrp="1"/>
          </p:cNvSpPr>
          <p:nvPr>
            <p:ph type="sldNum" sz="quarter" idx="12"/>
          </p:nvPr>
        </p:nvSpPr>
        <p:spPr/>
        <p:txBody>
          <a:bodyPr/>
          <a:lstStyle/>
          <a:p>
            <a:fld id="{FAD0E7B4-FE83-4DBD-8C12-306C62A7D307}" type="slidenum">
              <a:rPr lang="ru-RU" sz="1400" smtClean="0">
                <a:solidFill>
                  <a:schemeClr val="bg1"/>
                </a:solidFill>
              </a:rPr>
              <a:t>3</a:t>
            </a:fld>
            <a:endParaRPr lang="ru-RU" sz="1400" dirty="0">
              <a:solidFill>
                <a:schemeClr val="bg1"/>
              </a:solidFill>
            </a:endParaRPr>
          </a:p>
        </p:txBody>
      </p:sp>
      <p:sp>
        <p:nvSpPr>
          <p:cNvPr id="2" name="TextBox 1">
            <a:extLst>
              <a:ext uri="{FF2B5EF4-FFF2-40B4-BE49-F238E27FC236}">
                <a16:creationId xmlns:a16="http://schemas.microsoft.com/office/drawing/2014/main" id="{23229D21-76EA-F481-B2A0-B85EDFE2F647}"/>
              </a:ext>
            </a:extLst>
          </p:cNvPr>
          <p:cNvSpPr txBox="1"/>
          <p:nvPr/>
        </p:nvSpPr>
        <p:spPr>
          <a:xfrm>
            <a:off x="558800" y="447802"/>
            <a:ext cx="6269312" cy="5695149"/>
          </a:xfrm>
          <a:prstGeom prst="rect">
            <a:avLst/>
          </a:prstGeom>
          <a:noFill/>
        </p:spPr>
        <p:txBody>
          <a:bodyPr wrap="square" rtlCol="0">
            <a:spAutoFit/>
          </a:bodyPr>
          <a:lstStyle/>
          <a:p>
            <a:pPr marR="8255" indent="-6350" algn="just">
              <a:lnSpc>
                <a:spcPct val="112000"/>
              </a:lnSpc>
              <a:spcAft>
                <a:spcPts val="132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Теперь следующая команда загрузит набор данных</a:t>
            </a:r>
            <a:r>
              <a:rPr lang="en-US" sz="1800" kern="100">
                <a:solidFill>
                  <a:srgbClr val="000000"/>
                </a:solidFill>
                <a:effectLst/>
                <a:latin typeface="Verdana" panose="020B0604030504040204" pitchFamily="34" charset="0"/>
                <a:ea typeface="Verdana" panose="020B0604030504040204" pitchFamily="34" charset="0"/>
                <a:cs typeface="Verdana" panose="020B0604030504040204" pitchFamily="34"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6350">
              <a:lnSpc>
                <a:spcPct val="110000"/>
              </a:lnSpc>
              <a:spcAft>
                <a:spcPts val="1900"/>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data =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load_breast_cancer</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R="8255" indent="-6350" algn="just">
              <a:lnSpc>
                <a:spcPct val="112000"/>
              </a:lnSpc>
              <a:spcAft>
                <a:spcPts val="90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Ниже приведён список важных ключей словаря: 
Классификационные названия (target_names) 
Сами ярлыки (</a:t>
            </a:r>
            <a:r>
              <a:rPr lang="en-US" kern="100">
                <a:solidFill>
                  <a:srgbClr val="000000"/>
                </a:solidFill>
                <a:latin typeface="Verdana" panose="020B0604030504040204" pitchFamily="34" charset="0"/>
                <a:ea typeface="Verdana" panose="020B0604030504040204" pitchFamily="34" charset="0"/>
                <a:cs typeface="Verdana" panose="020B0604030504040204" pitchFamily="34" charset="0"/>
              </a:rPr>
              <a:t>target</a:t>
            </a: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 
Имена атрибутов/признаков(feature_names)  
Атрибут (</a:t>
            </a:r>
            <a:r>
              <a:rPr lang="en-US" kern="100">
                <a:solidFill>
                  <a:srgbClr val="000000"/>
                </a:solidFill>
                <a:latin typeface="Verdana" panose="020B0604030504040204" pitchFamily="34" charset="0"/>
                <a:ea typeface="Verdana" panose="020B0604030504040204" pitchFamily="34" charset="0"/>
                <a:cs typeface="Verdana" panose="020B0604030504040204" pitchFamily="34" charset="0"/>
              </a:rPr>
              <a:t>data</a:t>
            </a:r>
            <a:r>
              <a:rPr lang="ru-RU" sz="1800" u="none" strike="noStrike" kern="100">
                <a:solidFill>
                  <a:srgbClr val="000000"/>
                </a:solidFill>
                <a:effectLst/>
                <a:uFill>
                  <a:solidFill>
                    <a:srgbClr val="000000"/>
                  </a:solidFill>
                </a:uFill>
                <a:latin typeface="Verdana" panose="020B0604030504040204" pitchFamily="34" charset="0"/>
                <a:ea typeface="Verdana" panose="020B0604030504040204" pitchFamily="34" charset="0"/>
                <a:cs typeface="Verdana" panose="020B0604030504040204" pitchFamily="34" charset="0"/>
              </a:rPr>
              <a:t>) </a:t>
            </a:r>
            <a:endParaRPr lang="en-US" sz="1800" u="none" strike="noStrike" kern="100" dirty="0">
              <a:solidFill>
                <a:srgbClr val="000000"/>
              </a:solidFill>
              <a:effectLst/>
              <a:uFill>
                <a:solidFill>
                  <a:srgbClr val="000000"/>
                </a:solidFill>
              </a:uFill>
              <a:latin typeface="Verdana" panose="020B0604030504040204" pitchFamily="34" charset="0"/>
              <a:ea typeface="Verdana" panose="020B0604030504040204" pitchFamily="34" charset="0"/>
              <a:cs typeface="Verdana" panose="020B0604030504040204" pitchFamily="34" charset="0"/>
            </a:endParaRPr>
          </a:p>
          <a:p>
            <a:pPr marR="8255" lvl="0" algn="just" fontAlgn="base">
              <a:lnSpc>
                <a:spcPct val="112000"/>
              </a:lnSpc>
              <a:spcAft>
                <a:spcPts val="1190"/>
              </a:spcAft>
              <a:buClr>
                <a:srgbClr val="000000"/>
              </a:buClr>
              <a:buSzPts val="1000"/>
            </a:pPr>
            <a:r>
              <a:rPr lang="en-US" sz="18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label_names</a:t>
            </a: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 data['</a:t>
            </a:r>
            <a:r>
              <a:rPr lang="en-US" sz="18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target_names</a:t>
            </a: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p>
          <a:p>
            <a:pPr marR="8255" lvl="0" algn="just" fontAlgn="base">
              <a:lnSpc>
                <a:spcPct val="112000"/>
              </a:lnSpc>
              <a:spcAft>
                <a:spcPts val="1190"/>
              </a:spcAft>
              <a:buClr>
                <a:srgbClr val="000000"/>
              </a:buClr>
              <a:buSzPts val="1000"/>
            </a:pP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labels = data['target']  	</a:t>
            </a:r>
          </a:p>
          <a:p>
            <a:pPr marR="8255" lvl="0" algn="just" fontAlgn="base">
              <a:lnSpc>
                <a:spcPct val="112000"/>
              </a:lnSpc>
              <a:spcAft>
                <a:spcPts val="1190"/>
              </a:spcAft>
              <a:buClr>
                <a:srgbClr val="000000"/>
              </a:buClr>
              <a:buSzPts val="1000"/>
            </a:pPr>
            <a:r>
              <a:rPr lang="en-US" sz="18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feature_names</a:t>
            </a: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 data['</a:t>
            </a:r>
            <a:r>
              <a:rPr lang="en-US" sz="18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feature_names</a:t>
            </a: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p>
          <a:p>
            <a:pPr marR="8255" lvl="0" algn="just" fontAlgn="base">
              <a:lnSpc>
                <a:spcPct val="112000"/>
              </a:lnSpc>
              <a:spcAft>
                <a:spcPts val="1190"/>
              </a:spcAft>
              <a:buClr>
                <a:srgbClr val="000000"/>
              </a:buClr>
              <a:buSzPts val="1000"/>
            </a:pP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features = data['data’]</a:t>
            </a:r>
          </a:p>
          <a:p>
            <a:pPr marR="8255" algn="just" fontAlgn="base">
              <a:lnSpc>
                <a:spcPct val="112000"/>
              </a:lnSpc>
              <a:spcAft>
                <a:spcPts val="1190"/>
              </a:spcAft>
              <a:buClr>
                <a:srgbClr val="000000"/>
              </a:buClr>
              <a:buSzPts val="1000"/>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print(</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label_names</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4" name="Рисунок 3">
            <a:extLst>
              <a:ext uri="{FF2B5EF4-FFF2-40B4-BE49-F238E27FC236}">
                <a16:creationId xmlns:a16="http://schemas.microsoft.com/office/drawing/2014/main" id="{F0037DBD-E097-4E3B-1450-92CF59F45578}"/>
              </a:ext>
            </a:extLst>
          </p:cNvPr>
          <p:cNvPicPr>
            <a:picLocks noChangeAspect="1"/>
          </p:cNvPicPr>
          <p:nvPr/>
        </p:nvPicPr>
        <p:blipFill>
          <a:blip r:embed="rId4"/>
          <a:stretch>
            <a:fillRect/>
          </a:stretch>
        </p:blipFill>
        <p:spPr>
          <a:xfrm>
            <a:off x="6451601" y="1425801"/>
            <a:ext cx="5423284" cy="3581627"/>
          </a:xfrm>
          <a:prstGeom prst="rect">
            <a:avLst/>
          </a:prstGeom>
        </p:spPr>
      </p:pic>
    </p:spTree>
    <p:extLst>
      <p:ext uri="{BB962C8B-B14F-4D97-AF65-F5344CB8AC3E}">
        <p14:creationId xmlns:p14="http://schemas.microsoft.com/office/powerpoint/2010/main" val="1769175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5C9565-7586-28F0-464F-AE9136571F0F}"/>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09163FD0-BB5F-8BC9-37B3-35CD8D65D79A}"/>
              </a:ext>
            </a:extLst>
          </p:cNvPr>
          <p:cNvPicPr>
            <a:picLocks noChangeAspect="1"/>
          </p:cNvPicPr>
          <p:nvPr/>
        </p:nvPicPr>
        <p:blipFill>
          <a:blip r:embed="rId3"/>
          <a:stretch>
            <a:fillRect/>
          </a:stretch>
        </p:blipFill>
        <p:spPr>
          <a:xfrm>
            <a:off x="0" y="6473919"/>
            <a:ext cx="6828112" cy="384081"/>
          </a:xfrm>
          <a:prstGeom prst="rect">
            <a:avLst/>
          </a:prstGeom>
        </p:spPr>
      </p:pic>
      <p:sp>
        <p:nvSpPr>
          <p:cNvPr id="11" name="Пятиугольник 6">
            <a:extLst>
              <a:ext uri="{FF2B5EF4-FFF2-40B4-BE49-F238E27FC236}">
                <a16:creationId xmlns:a16="http://schemas.microsoft.com/office/drawing/2014/main" id="{AB9149A2-DEF7-17D8-974B-9E660D04C080}"/>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96144513-ABB6-C106-6D83-28340766A8EA}"/>
              </a:ext>
            </a:extLst>
          </p:cNvPr>
          <p:cNvSpPr>
            <a:spLocks noGrp="1"/>
          </p:cNvSpPr>
          <p:nvPr>
            <p:ph type="sldNum" sz="quarter" idx="12"/>
          </p:nvPr>
        </p:nvSpPr>
        <p:spPr/>
        <p:txBody>
          <a:bodyPr/>
          <a:lstStyle/>
          <a:p>
            <a:fld id="{FAD0E7B4-FE83-4DBD-8C12-306C62A7D307}" type="slidenum">
              <a:rPr lang="ru-RU" sz="1400" smtClean="0">
                <a:solidFill>
                  <a:schemeClr val="bg1"/>
                </a:solidFill>
              </a:rPr>
              <a:t>4</a:t>
            </a:fld>
            <a:endParaRPr lang="ru-RU" sz="1400" dirty="0">
              <a:solidFill>
                <a:schemeClr val="bg1"/>
              </a:solidFill>
            </a:endParaRPr>
          </a:p>
        </p:txBody>
      </p:sp>
      <p:sp>
        <p:nvSpPr>
          <p:cNvPr id="2" name="TextBox 1">
            <a:extLst>
              <a:ext uri="{FF2B5EF4-FFF2-40B4-BE49-F238E27FC236}">
                <a16:creationId xmlns:a16="http://schemas.microsoft.com/office/drawing/2014/main" id="{6AD449EE-7526-E627-2968-CDEEA20C1E5C}"/>
              </a:ext>
            </a:extLst>
          </p:cNvPr>
          <p:cNvSpPr txBox="1"/>
          <p:nvPr/>
        </p:nvSpPr>
        <p:spPr>
          <a:xfrm>
            <a:off x="500743" y="372254"/>
            <a:ext cx="11205028" cy="4437753"/>
          </a:xfrm>
          <a:prstGeom prst="rect">
            <a:avLst/>
          </a:prstGeom>
          <a:noFill/>
        </p:spPr>
        <p:txBody>
          <a:bodyPr wrap="square" rtlCol="0">
            <a:spAutoFit/>
          </a:bodyPr>
          <a:lstStyle/>
          <a:p>
            <a:pPr indent="-6350">
              <a:lnSpc>
                <a:spcPct val="107000"/>
              </a:lnSpc>
              <a:spcAft>
                <a:spcPts val="295"/>
              </a:spcAft>
            </a:pPr>
            <a:r>
              <a:rPr lang="ru-RU" b="1" kern="100">
                <a:solidFill>
                  <a:srgbClr val="000000"/>
                </a:solidFill>
                <a:latin typeface="Arial" panose="020B0604020202020204" pitchFamily="34" charset="0"/>
                <a:ea typeface="Arial" panose="020B0604020202020204" pitchFamily="34" charset="0"/>
                <a:cs typeface="Times New Roman" panose="02020603050405020304" pitchFamily="18" charset="0"/>
              </a:rPr>
              <a:t>Шаг 3: Организация данных по наборам</a:t>
            </a:r>
            <a:endParaRPr lang="en-US" b="1" kern="100">
              <a:solidFill>
                <a:srgbClr val="000000"/>
              </a:solidFill>
              <a:latin typeface="Arial" panose="020B0604020202020204" pitchFamily="34" charset="0"/>
              <a:ea typeface="Arial" panose="020B0604020202020204" pitchFamily="34" charset="0"/>
              <a:cs typeface="Times New Roman" panose="02020603050405020304" pitchFamily="18" charset="0"/>
            </a:endParaRPr>
          </a:p>
          <a:p>
            <a:pPr indent="-6350">
              <a:lnSpc>
                <a:spcPct val="107000"/>
              </a:lnSpc>
              <a:spcAft>
                <a:spcPts val="295"/>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На этом этапе мы разделим данные на две части: обучающий набор и тестовый. Разделение данных на эти наборы очень важно, потому что нам нужно тестировать нашу модель на невидимых данных. Для разбиения данных на множества у sklearn есть функция, называемая train_test_split() функцией. С помощью следующих команд мы можем разделить данные на следующие наборы:</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p>
          <a:p>
            <a:pPr marR="8255" indent="-6350" algn="just">
              <a:lnSpc>
                <a:spcPct val="112000"/>
              </a:lnSpc>
              <a:spcAft>
                <a:spcPts val="1320"/>
              </a:spcAf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from sklearn.model_selection import train_test_split </a:t>
            </a:r>
            <a:endParaRPr lang="ru-RU" sz="1800" kern="100">
              <a:effectLst/>
              <a:latin typeface="Aptos" panose="020B0004020202020204" pitchFamily="34" charset="0"/>
              <a:ea typeface="Aptos" panose="020B0004020202020204" pitchFamily="34" charset="0"/>
              <a:cs typeface="Times New Roman" panose="02020603050405020304" pitchFamily="18" charset="0"/>
            </a:endParaRPr>
          </a:p>
          <a:p>
            <a:pPr marR="8255" indent="-6350" algn="just">
              <a:lnSpc>
                <a:spcPct val="112000"/>
              </a:lnSpc>
              <a:spcAft>
                <a:spcPts val="132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Приведённая выше команда импортирует функцию train_test_split из sklearn, а команда ниже разделит данные на обучающие и тестовые. В приведённом ниже примере мы используем 40 % данных для тестирования, а оставшиеся данные будут использованы для обучения модели.</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p>
          <a:p>
            <a:pPr marR="8255" indent="-6350" algn="just">
              <a:lnSpc>
                <a:spcPct val="112000"/>
              </a:lnSpc>
              <a:spcAft>
                <a:spcPts val="1320"/>
              </a:spcAf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train, test, train_labels, test_labels =  	train_test_split(features,labels,test_size = 0.40, random_state  = 42) </a:t>
            </a:r>
            <a:endParaRPr lang="ru-RU" sz="1800" kern="10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3" name="Рисунок 2">
            <a:extLst>
              <a:ext uri="{FF2B5EF4-FFF2-40B4-BE49-F238E27FC236}">
                <a16:creationId xmlns:a16="http://schemas.microsoft.com/office/drawing/2014/main" id="{55D0561D-37F5-2DF3-52DC-45DF0C41240E}"/>
              </a:ext>
            </a:extLst>
          </p:cNvPr>
          <p:cNvPicPr>
            <a:picLocks noChangeAspect="1"/>
          </p:cNvPicPr>
          <p:nvPr/>
        </p:nvPicPr>
        <p:blipFill>
          <a:blip r:embed="rId4"/>
          <a:stretch>
            <a:fillRect/>
          </a:stretch>
        </p:blipFill>
        <p:spPr>
          <a:xfrm>
            <a:off x="3654890" y="4810007"/>
            <a:ext cx="4572000" cy="1476375"/>
          </a:xfrm>
          <a:prstGeom prst="rect">
            <a:avLst/>
          </a:prstGeom>
        </p:spPr>
      </p:pic>
    </p:spTree>
    <p:extLst>
      <p:ext uri="{BB962C8B-B14F-4D97-AF65-F5344CB8AC3E}">
        <p14:creationId xmlns:p14="http://schemas.microsoft.com/office/powerpoint/2010/main" val="1493571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7C5DC-21F4-1E09-6212-349DAF1DFD75}"/>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3DD04837-7C20-41FD-A7D4-B565B03D0C07}"/>
              </a:ext>
            </a:extLst>
          </p:cNvPr>
          <p:cNvPicPr>
            <a:picLocks noChangeAspect="1"/>
          </p:cNvPicPr>
          <p:nvPr/>
        </p:nvPicPr>
        <p:blipFill>
          <a:blip r:embed="rId3"/>
          <a:stretch>
            <a:fillRect/>
          </a:stretch>
        </p:blipFill>
        <p:spPr>
          <a:xfrm>
            <a:off x="0" y="6473919"/>
            <a:ext cx="6828112" cy="384081"/>
          </a:xfrm>
          <a:prstGeom prst="rect">
            <a:avLst/>
          </a:prstGeom>
        </p:spPr>
      </p:pic>
      <p:sp>
        <p:nvSpPr>
          <p:cNvPr id="11" name="Пятиугольник 6">
            <a:extLst>
              <a:ext uri="{FF2B5EF4-FFF2-40B4-BE49-F238E27FC236}">
                <a16:creationId xmlns:a16="http://schemas.microsoft.com/office/drawing/2014/main" id="{D917D8DE-5DBE-7BB7-DC39-8FF1109675A5}"/>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6E2696B1-F466-93AE-F044-097957F87226}"/>
              </a:ext>
            </a:extLst>
          </p:cNvPr>
          <p:cNvSpPr>
            <a:spLocks noGrp="1"/>
          </p:cNvSpPr>
          <p:nvPr>
            <p:ph type="sldNum" sz="quarter" idx="12"/>
          </p:nvPr>
        </p:nvSpPr>
        <p:spPr/>
        <p:txBody>
          <a:bodyPr/>
          <a:lstStyle/>
          <a:p>
            <a:fld id="{FAD0E7B4-FE83-4DBD-8C12-306C62A7D307}" type="slidenum">
              <a:rPr lang="ru-RU" sz="1400" smtClean="0">
                <a:solidFill>
                  <a:schemeClr val="bg1"/>
                </a:solidFill>
              </a:rPr>
              <a:t>5</a:t>
            </a:fld>
            <a:endParaRPr lang="ru-RU" sz="1400" dirty="0">
              <a:solidFill>
                <a:schemeClr val="bg1"/>
              </a:solidFill>
            </a:endParaRPr>
          </a:p>
        </p:txBody>
      </p:sp>
      <p:sp>
        <p:nvSpPr>
          <p:cNvPr id="2" name="TextBox 1">
            <a:extLst>
              <a:ext uri="{FF2B5EF4-FFF2-40B4-BE49-F238E27FC236}">
                <a16:creationId xmlns:a16="http://schemas.microsoft.com/office/drawing/2014/main" id="{6AF390F1-E2A7-8FD6-C537-6B77694BB045}"/>
              </a:ext>
            </a:extLst>
          </p:cNvPr>
          <p:cNvSpPr txBox="1"/>
          <p:nvPr/>
        </p:nvSpPr>
        <p:spPr>
          <a:xfrm>
            <a:off x="595086" y="312057"/>
            <a:ext cx="11001828" cy="3956981"/>
          </a:xfrm>
          <a:prstGeom prst="rect">
            <a:avLst/>
          </a:prstGeom>
          <a:noFill/>
        </p:spPr>
        <p:txBody>
          <a:bodyPr wrap="square" rtlCol="0">
            <a:spAutoFit/>
          </a:bodyPr>
          <a:lstStyle/>
          <a:p>
            <a:pPr indent="-6350">
              <a:lnSpc>
                <a:spcPct val="107000"/>
              </a:lnSpc>
              <a:spcAft>
                <a:spcPts val="885"/>
              </a:spcAft>
            </a:pPr>
            <a:r>
              <a:rPr lang="ru-RU" b="1" kern="100">
                <a:solidFill>
                  <a:srgbClr val="000000"/>
                </a:solidFill>
                <a:latin typeface="Arial" panose="020B0604020202020204" pitchFamily="34" charset="0"/>
                <a:ea typeface="Arial" panose="020B0604020202020204" pitchFamily="34" charset="0"/>
                <a:cs typeface="Times New Roman" panose="02020603050405020304" pitchFamily="18" charset="0"/>
              </a:rPr>
              <a:t>Шаг 4: Создание модели</a:t>
            </a:r>
            <a:endParaRPr lang="en-US" b="1" kern="100">
              <a:solidFill>
                <a:srgbClr val="000000"/>
              </a:solidFill>
              <a:latin typeface="Arial" panose="020B0604020202020204" pitchFamily="34" charset="0"/>
              <a:ea typeface="Arial" panose="020B0604020202020204" pitchFamily="34" charset="0"/>
              <a:cs typeface="Times New Roman" panose="02020603050405020304" pitchFamily="18" charset="0"/>
            </a:endParaRPr>
          </a:p>
          <a:p>
            <a:pPr indent="-6350">
              <a:lnSpc>
                <a:spcPct val="107000"/>
              </a:lnSpc>
              <a:spcAft>
                <a:spcPts val="885"/>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На этом этапе мы будем строить нашу модель. Для построения модели мы будем использовать алгоритм наивного Байеса. Для построения модели можно использовать следующие команды:</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p>
          <a:p>
            <a:pPr indent="-6350">
              <a:lnSpc>
                <a:spcPct val="107000"/>
              </a:lnSpc>
              <a:spcAft>
                <a:spcPts val="885"/>
              </a:spcAf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from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sklearn.naive_bayes</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import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GaussianNB</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R="8255" indent="-6350" algn="just">
              <a:lnSpc>
                <a:spcPct val="112000"/>
              </a:lnSpc>
              <a:spcAft>
                <a:spcPts val="132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Приведённая выше команда импортирует модуль GaussianNB. Теперь следующая команда поможет инициализировать модель.</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p>
          <a:p>
            <a:pPr marR="8255" indent="-6350" algn="just">
              <a:lnSpc>
                <a:spcPct val="112000"/>
              </a:lnSpc>
              <a:spcAft>
                <a:spcPts val="1320"/>
              </a:spcAf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gnb </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GaussianNB</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R="8255" indent="-6350" algn="just">
              <a:lnSpc>
                <a:spcPct val="112000"/>
              </a:lnSpc>
              <a:spcAft>
                <a:spcPts val="132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Мы обучаем модель, подгоняя её под данные с помощью gnb.fit().</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p>
          <a:p>
            <a:pPr marR="8255" indent="-6350" algn="just">
              <a:lnSpc>
                <a:spcPct val="112000"/>
              </a:lnSpc>
              <a:spcAft>
                <a:spcPts val="1320"/>
              </a:spcAf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model </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gnb.fit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(train,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train_labels</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3" name="Рисунок 2">
            <a:extLst>
              <a:ext uri="{FF2B5EF4-FFF2-40B4-BE49-F238E27FC236}">
                <a16:creationId xmlns:a16="http://schemas.microsoft.com/office/drawing/2014/main" id="{AD822A5E-3421-1CE6-1615-25D01A2A04F8}"/>
              </a:ext>
            </a:extLst>
          </p:cNvPr>
          <p:cNvPicPr>
            <a:picLocks noChangeAspect="1"/>
          </p:cNvPicPr>
          <p:nvPr/>
        </p:nvPicPr>
        <p:blipFill>
          <a:blip r:embed="rId4"/>
          <a:stretch>
            <a:fillRect/>
          </a:stretch>
        </p:blipFill>
        <p:spPr>
          <a:xfrm>
            <a:off x="6556829" y="3908650"/>
            <a:ext cx="4572000" cy="2390775"/>
          </a:xfrm>
          <a:prstGeom prst="rect">
            <a:avLst/>
          </a:prstGeom>
        </p:spPr>
      </p:pic>
    </p:spTree>
    <p:extLst>
      <p:ext uri="{BB962C8B-B14F-4D97-AF65-F5344CB8AC3E}">
        <p14:creationId xmlns:p14="http://schemas.microsoft.com/office/powerpoint/2010/main" val="16354457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56DEF-85C2-E710-7321-4014C16811A0}"/>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6916770E-2637-83B5-0D86-364029F5A2E9}"/>
              </a:ext>
            </a:extLst>
          </p:cNvPr>
          <p:cNvPicPr>
            <a:picLocks noChangeAspect="1"/>
          </p:cNvPicPr>
          <p:nvPr/>
        </p:nvPicPr>
        <p:blipFill>
          <a:blip r:embed="rId3"/>
          <a:stretch>
            <a:fillRect/>
          </a:stretch>
        </p:blipFill>
        <p:spPr>
          <a:xfrm>
            <a:off x="0" y="6473919"/>
            <a:ext cx="6828112" cy="384081"/>
          </a:xfrm>
          <a:prstGeom prst="rect">
            <a:avLst/>
          </a:prstGeom>
        </p:spPr>
      </p:pic>
      <p:sp>
        <p:nvSpPr>
          <p:cNvPr id="11" name="Пятиугольник 6">
            <a:extLst>
              <a:ext uri="{FF2B5EF4-FFF2-40B4-BE49-F238E27FC236}">
                <a16:creationId xmlns:a16="http://schemas.microsoft.com/office/drawing/2014/main" id="{FB9D0D7E-57CE-300F-40B7-3BD3D9B532B8}"/>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825E190A-AC9C-1376-B2D3-177D6B8C6B89}"/>
              </a:ext>
            </a:extLst>
          </p:cNvPr>
          <p:cNvSpPr>
            <a:spLocks noGrp="1"/>
          </p:cNvSpPr>
          <p:nvPr>
            <p:ph type="sldNum" sz="quarter" idx="12"/>
          </p:nvPr>
        </p:nvSpPr>
        <p:spPr/>
        <p:txBody>
          <a:bodyPr/>
          <a:lstStyle/>
          <a:p>
            <a:fld id="{FAD0E7B4-FE83-4DBD-8C12-306C62A7D307}" type="slidenum">
              <a:rPr lang="ru-RU" sz="1400" smtClean="0">
                <a:solidFill>
                  <a:schemeClr val="bg1"/>
                </a:solidFill>
              </a:rPr>
              <a:t>6</a:t>
            </a:fld>
            <a:endParaRPr lang="ru-RU" sz="1400" dirty="0">
              <a:solidFill>
                <a:schemeClr val="bg1"/>
              </a:solidFill>
            </a:endParaRPr>
          </a:p>
        </p:txBody>
      </p:sp>
      <p:sp>
        <p:nvSpPr>
          <p:cNvPr id="3" name="TextBox 2">
            <a:extLst>
              <a:ext uri="{FF2B5EF4-FFF2-40B4-BE49-F238E27FC236}">
                <a16:creationId xmlns:a16="http://schemas.microsoft.com/office/drawing/2014/main" id="{39C7E7EA-AB0D-A1D5-0258-1E73481AB407}"/>
              </a:ext>
            </a:extLst>
          </p:cNvPr>
          <p:cNvSpPr txBox="1"/>
          <p:nvPr/>
        </p:nvSpPr>
        <p:spPr>
          <a:xfrm>
            <a:off x="468757" y="508001"/>
            <a:ext cx="11030857" cy="4517390"/>
          </a:xfrm>
          <a:prstGeom prst="rect">
            <a:avLst/>
          </a:prstGeom>
          <a:noFill/>
        </p:spPr>
        <p:txBody>
          <a:bodyPr wrap="square" rtlCol="0">
            <a:spAutoFit/>
          </a:bodyPr>
          <a:lstStyle/>
          <a:p>
            <a:pPr indent="-6350">
              <a:lnSpc>
                <a:spcPct val="107000"/>
              </a:lnSpc>
              <a:spcAft>
                <a:spcPts val="295"/>
              </a:spcAft>
            </a:pPr>
            <a:r>
              <a:rPr lang="ru-RU" b="1" kern="100">
                <a:solidFill>
                  <a:srgbClr val="000000"/>
                </a:solidFill>
                <a:latin typeface="Arial" panose="020B0604020202020204" pitchFamily="34" charset="0"/>
                <a:ea typeface="Arial" panose="020B0604020202020204" pitchFamily="34" charset="0"/>
                <a:cs typeface="Times New Roman" panose="02020603050405020304" pitchFamily="18" charset="0"/>
              </a:rPr>
              <a:t>Шаг 5: Оценка модели и её точности</a:t>
            </a:r>
            <a:endParaRPr lang="en-US" b="1" kern="100">
              <a:solidFill>
                <a:srgbClr val="000000"/>
              </a:solidFill>
              <a:latin typeface="Arial" panose="020B0604020202020204" pitchFamily="34" charset="0"/>
              <a:ea typeface="Arial" panose="020B0604020202020204" pitchFamily="34" charset="0"/>
              <a:cs typeface="Times New Roman" panose="02020603050405020304" pitchFamily="18" charset="0"/>
            </a:endParaRPr>
          </a:p>
          <a:p>
            <a:pPr indent="-6350">
              <a:lnSpc>
                <a:spcPct val="107000"/>
              </a:lnSpc>
              <a:spcAft>
                <a:spcPts val="295"/>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На этом этапе мы будем оценивать модель, делая прогнозы на основе наших тестовых данных. Тогда мы также узнаем её точность. Для предсказания используем функцию predict(). Следующая команда поможет вам в этом:</a:t>
            </a:r>
            <a:endParaRPr lang="en-US" kern="1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indent="-6350">
              <a:lnSpc>
                <a:spcPct val="107000"/>
              </a:lnSpc>
              <a:spcAft>
                <a:spcPts val="295"/>
              </a:spcAf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preds </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gnb.predict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(test)  </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p>
          <a:p>
            <a:pPr indent="-6350">
              <a:lnSpc>
                <a:spcPct val="107000"/>
              </a:lnSpc>
              <a:spcAft>
                <a:spcPts val="295"/>
              </a:spcAf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print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(preds)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ru-RU"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[1 0 0 1 1 0 0 0 1 1 1 0 1 0 1 0 1 1 1 0 1 1 0 1 1 1 1 1</a:t>
            </a:r>
            <a:endPar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endParaRPr>
          </a:p>
          <a:p>
            <a:r>
              <a:rPr lang="ru-RU" kern="100">
                <a:solidFill>
                  <a:srgbClr val="000000"/>
                </a:solidFill>
                <a:latin typeface="Consolas" panose="020B0609020204030204" pitchFamily="49" charset="0"/>
                <a:ea typeface="Aptos" panose="020B0004020202020204" pitchFamily="34" charset="0"/>
                <a:cs typeface="Times New Roman" panose="02020603050405020304" pitchFamily="18" charset="0"/>
              </a:rPr>
              <a:t>Теперь, сравнивая два массива — test_labels и preds, мы можем определить точность нашей модели. Мы будем использовать функцию accuracy_score() для определения точности. Рассмотрим следующую команду для этого:</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p>
          <a:p>
            <a:endParaRPr lang="en-US" kern="100">
              <a:solidFill>
                <a:srgbClr val="000000"/>
              </a:solidFill>
              <a:latin typeface="Consolas" panose="020B0609020204030204" pitchFamily="49" charset="0"/>
              <a:ea typeface="Consolas" panose="020B0609020204030204" pitchFamily="49" charset="0"/>
              <a:cs typeface="Consolas" panose="020B0609020204030204" pitchFamily="49" charset="0"/>
            </a:endParaRPr>
          </a:p>
          <a:p>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from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sklearn.metrics</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import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accuracy_</a:t>
            </a:r>
            <a:r>
              <a:rPr lang="en-US" sz="1800" kern="10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score</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p>
          <a:p>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print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accuracy_score</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test_labels,preds</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p>
          <a:p>
            <a:r>
              <a:rPr lang="en-US">
                <a:solidFill>
                  <a:srgbClr val="000000"/>
                </a:solidFill>
                <a:latin typeface="Consolas" panose="020B0609020204030204" pitchFamily="49" charset="0"/>
                <a:ea typeface="Consolas" panose="020B0609020204030204" pitchFamily="49" charset="0"/>
                <a:cs typeface="Consolas" panose="020B0609020204030204" pitchFamily="49" charset="0"/>
              </a:rPr>
              <a:t>	</a:t>
            </a:r>
            <a:r>
              <a:rPr lang="en-US" sz="1800">
                <a:solidFill>
                  <a:srgbClr val="000000"/>
                </a:solidFill>
                <a:effectLst/>
                <a:latin typeface="Consolas" panose="020B0609020204030204" pitchFamily="49" charset="0"/>
                <a:ea typeface="Consolas" panose="020B0609020204030204" pitchFamily="49" charset="0"/>
                <a:cs typeface="Consolas" panose="020B0609020204030204" pitchFamily="49" charset="0"/>
              </a:rPr>
              <a:t>0.951754385965</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id="{60859BA6-6497-D6DD-B65A-9BF54650D617}"/>
              </a:ext>
            </a:extLst>
          </p:cNvPr>
          <p:cNvPicPr>
            <a:picLocks noChangeAspect="1"/>
          </p:cNvPicPr>
          <p:nvPr/>
        </p:nvPicPr>
        <p:blipFill>
          <a:blip r:embed="rId4"/>
          <a:stretch>
            <a:fillRect/>
          </a:stretch>
        </p:blipFill>
        <p:spPr>
          <a:xfrm>
            <a:off x="8916439" y="3852510"/>
            <a:ext cx="2064384" cy="2064384"/>
          </a:xfrm>
          <a:prstGeom prst="rect">
            <a:avLst/>
          </a:prstGeom>
        </p:spPr>
      </p:pic>
    </p:spTree>
    <p:extLst>
      <p:ext uri="{BB962C8B-B14F-4D97-AF65-F5344CB8AC3E}">
        <p14:creationId xmlns:p14="http://schemas.microsoft.com/office/powerpoint/2010/main" val="40378376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C722FD-5689-E178-48CB-303BB4BD1CF2}"/>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E1336326-C0AE-E09E-CC57-04C79618B3F6}"/>
              </a:ext>
            </a:extLst>
          </p:cNvPr>
          <p:cNvPicPr>
            <a:picLocks noChangeAspect="1"/>
          </p:cNvPicPr>
          <p:nvPr/>
        </p:nvPicPr>
        <p:blipFill>
          <a:blip r:embed="rId3"/>
          <a:stretch>
            <a:fillRect/>
          </a:stretch>
        </p:blipFill>
        <p:spPr>
          <a:xfrm>
            <a:off x="0" y="6473919"/>
            <a:ext cx="6828112" cy="384081"/>
          </a:xfrm>
          <a:prstGeom prst="rect">
            <a:avLst/>
          </a:prstGeom>
        </p:spPr>
      </p:pic>
      <p:sp>
        <p:nvSpPr>
          <p:cNvPr id="11" name="Пятиугольник 6">
            <a:extLst>
              <a:ext uri="{FF2B5EF4-FFF2-40B4-BE49-F238E27FC236}">
                <a16:creationId xmlns:a16="http://schemas.microsoft.com/office/drawing/2014/main" id="{6FFE7925-A400-01B8-59DF-112C96075A51}"/>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6EF2FEE2-9CE8-44C6-4875-842B812B2DED}"/>
              </a:ext>
            </a:extLst>
          </p:cNvPr>
          <p:cNvSpPr>
            <a:spLocks noGrp="1"/>
          </p:cNvSpPr>
          <p:nvPr>
            <p:ph type="sldNum" sz="quarter" idx="12"/>
          </p:nvPr>
        </p:nvSpPr>
        <p:spPr/>
        <p:txBody>
          <a:bodyPr/>
          <a:lstStyle/>
          <a:p>
            <a:fld id="{FAD0E7B4-FE83-4DBD-8C12-306C62A7D307}" type="slidenum">
              <a:rPr lang="ru-RU" sz="1400" smtClean="0">
                <a:solidFill>
                  <a:schemeClr val="bg1"/>
                </a:solidFill>
              </a:rPr>
              <a:t>7</a:t>
            </a:fld>
            <a:endParaRPr lang="ru-RU" sz="1400" dirty="0">
              <a:solidFill>
                <a:schemeClr val="bg1"/>
              </a:solidFill>
            </a:endParaRPr>
          </a:p>
        </p:txBody>
      </p:sp>
      <p:sp>
        <p:nvSpPr>
          <p:cNvPr id="4" name="TextBox 3">
            <a:extLst>
              <a:ext uri="{FF2B5EF4-FFF2-40B4-BE49-F238E27FC236}">
                <a16:creationId xmlns:a16="http://schemas.microsoft.com/office/drawing/2014/main" id="{CCB65C3A-DE81-B942-AFBD-DC28AAB88A8F}"/>
              </a:ext>
            </a:extLst>
          </p:cNvPr>
          <p:cNvSpPr txBox="1"/>
          <p:nvPr/>
        </p:nvSpPr>
        <p:spPr>
          <a:xfrm>
            <a:off x="841828" y="132677"/>
            <a:ext cx="9942285" cy="584775"/>
          </a:xfrm>
          <a:prstGeom prst="rect">
            <a:avLst/>
          </a:prstGeom>
          <a:noFill/>
        </p:spPr>
        <p:txBody>
          <a:bodyPr wrap="square">
            <a:spAutoFit/>
          </a:bodyPr>
          <a:lstStyle/>
          <a:p>
            <a:pPr lvl="0">
              <a:defRPr/>
            </a:pPr>
            <a:r>
              <a:rPr lang="ru-RU" sz="3200">
                <a:solidFill>
                  <a:srgbClr val="009B4A"/>
                </a:solidFill>
                <a:ea typeface="Open Sans ExtraBold" panose="020B0606030504020204"/>
                <a:cs typeface="Open Sans ExtraBold" panose="020B0606030504020204"/>
                <a:sym typeface="+mn-ea"/>
              </a:rPr>
              <a:t>ВОПРОС 2: Некоторые примеры классификаторов</a:t>
            </a:r>
            <a:endParaRPr kumimoji="0" lang="ru-RU" sz="1600" b="1" i="0" u="none" strike="noStrike" kern="1200" cap="none" spc="0" normalizeH="0" baseline="0" noProof="0" dirty="0">
              <a:ln>
                <a:noFill/>
              </a:ln>
              <a:solidFill>
                <a:srgbClr val="00B050"/>
              </a:solidFill>
              <a:effectLst/>
              <a:uLnTx/>
              <a:uFillTx/>
              <a:latin typeface="Calibri"/>
              <a:ea typeface="+mn-ea"/>
              <a:cs typeface="+mn-cs"/>
            </a:endParaRPr>
          </a:p>
        </p:txBody>
      </p:sp>
      <p:sp>
        <p:nvSpPr>
          <p:cNvPr id="7" name="TextBox 6">
            <a:extLst>
              <a:ext uri="{FF2B5EF4-FFF2-40B4-BE49-F238E27FC236}">
                <a16:creationId xmlns:a16="http://schemas.microsoft.com/office/drawing/2014/main" id="{14794814-84F7-5969-5D5B-6B9CCD88DE76}"/>
              </a:ext>
            </a:extLst>
          </p:cNvPr>
          <p:cNvSpPr txBox="1"/>
          <p:nvPr/>
        </p:nvSpPr>
        <p:spPr>
          <a:xfrm>
            <a:off x="449943" y="863600"/>
            <a:ext cx="11408228" cy="4672498"/>
          </a:xfrm>
          <a:prstGeom prst="rect">
            <a:avLst/>
          </a:prstGeom>
          <a:noFill/>
        </p:spPr>
        <p:txBody>
          <a:bodyPr wrap="square" rtlCol="0">
            <a:spAutoFit/>
          </a:bodyPr>
          <a:lstStyle/>
          <a:p>
            <a:pPr indent="-6350" algn="ctr">
              <a:lnSpc>
                <a:spcPct val="107000"/>
              </a:lnSpc>
              <a:spcAft>
                <a:spcPts val="295"/>
              </a:spcAft>
            </a:pPr>
            <a:r>
              <a:rPr lang="ru-RU" sz="2000" b="1" kern="100">
                <a:solidFill>
                  <a:schemeClr val="accent6">
                    <a:lumMod val="75000"/>
                  </a:schemeClr>
                </a:solidFill>
                <a:latin typeface="Arial" panose="020B0604020202020204" pitchFamily="34" charset="0"/>
                <a:ea typeface="Arial" panose="020B0604020202020204" pitchFamily="34" charset="0"/>
                <a:cs typeface="Times New Roman" panose="02020603050405020304" pitchFamily="18" charset="0"/>
              </a:rPr>
              <a:t>Метод опорных векторов (</a:t>
            </a:r>
            <a:r>
              <a:rPr lang="en-US" sz="2000" b="1" kern="100">
                <a:solidFill>
                  <a:schemeClr val="accent6">
                    <a:lumMod val="75000"/>
                  </a:schemeClr>
                </a:solidFill>
                <a:latin typeface="Arial" panose="020B0604020202020204" pitchFamily="34" charset="0"/>
                <a:ea typeface="Arial" panose="020B0604020202020204" pitchFamily="34" charset="0"/>
                <a:cs typeface="Times New Roman" panose="02020603050405020304" pitchFamily="18" charset="0"/>
              </a:rPr>
              <a:t>SVM)</a:t>
            </a:r>
          </a:p>
          <a:p>
            <a:pPr indent="-6350" algn="just">
              <a:lnSpc>
                <a:spcPct val="107000"/>
              </a:lnSpc>
              <a:spcAft>
                <a:spcPts val="295"/>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	По сути, Support vector machine (SVM) — это контролируемый алгоритм машинного обучения, который может использоваться как для регрессии, так и для классификации. Основная концепция SVM заключается в построении каждого элемента данных как точки в n-мерном пространстве, где значение каждого признака — это значение конкретной координаты. Вот и те черты, которые у нас будут. Ниже приведено простое графическое представление для понимания понятия SVM: 
	На диаграмме у нас есть две особенности. Поэтому сначала нужно нанести график этих двух переменных в двумерном пространстве, где каждая точка имеет две координаты, называемые опорными векторами. Линия делит данные на две разные классифицированные группы. Эта линия будет классификатором. 
	Здесь мы собираемся построить классификатор SVM, используя наборы данных scikit-learn и iris. Библиотека Scikitlearn содержит модуль sklearn.svm и предоставляет классификацию sklearn.svm.svc. Ниже показан классификатор SVM для прогнозирования класса ирисового растения на основе четырёх признаков.</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6" name="Picture 7411">
            <a:extLst>
              <a:ext uri="{FF2B5EF4-FFF2-40B4-BE49-F238E27FC236}">
                <a16:creationId xmlns:a16="http://schemas.microsoft.com/office/drawing/2014/main" id="{71BF01A0-C47F-6AC1-63C9-C3E243321C49}"/>
              </a:ext>
            </a:extLst>
          </p:cNvPr>
          <p:cNvPicPr/>
          <p:nvPr/>
        </p:nvPicPr>
        <p:blipFill>
          <a:blip r:embed="rId4"/>
          <a:stretch>
            <a:fillRect/>
          </a:stretch>
        </p:blipFill>
        <p:spPr>
          <a:xfrm>
            <a:off x="7727894" y="5324559"/>
            <a:ext cx="1956092" cy="1411978"/>
          </a:xfrm>
          <a:prstGeom prst="rect">
            <a:avLst/>
          </a:prstGeom>
        </p:spPr>
      </p:pic>
    </p:spTree>
    <p:extLst>
      <p:ext uri="{BB962C8B-B14F-4D97-AF65-F5344CB8AC3E}">
        <p14:creationId xmlns:p14="http://schemas.microsoft.com/office/powerpoint/2010/main" val="15264216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1D8F92-9C13-82D8-0B25-6520282BAE9B}"/>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B49255F8-9BE3-EE96-132A-E344B21C79AA}"/>
              </a:ext>
            </a:extLst>
          </p:cNvPr>
          <p:cNvPicPr>
            <a:picLocks noChangeAspect="1"/>
          </p:cNvPicPr>
          <p:nvPr/>
        </p:nvPicPr>
        <p:blipFill>
          <a:blip r:embed="rId3"/>
          <a:stretch>
            <a:fillRect/>
          </a:stretch>
        </p:blipFill>
        <p:spPr>
          <a:xfrm>
            <a:off x="0" y="6473919"/>
            <a:ext cx="6828112" cy="384081"/>
          </a:xfrm>
          <a:prstGeom prst="rect">
            <a:avLst/>
          </a:prstGeom>
        </p:spPr>
      </p:pic>
      <p:sp>
        <p:nvSpPr>
          <p:cNvPr id="11" name="Пятиугольник 6">
            <a:extLst>
              <a:ext uri="{FF2B5EF4-FFF2-40B4-BE49-F238E27FC236}">
                <a16:creationId xmlns:a16="http://schemas.microsoft.com/office/drawing/2014/main" id="{9DD9BFF5-1A17-ECC9-4223-65BDCFE83451}"/>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EC8B6C21-45CD-77EE-A0DB-1F91BA5FA268}"/>
              </a:ext>
            </a:extLst>
          </p:cNvPr>
          <p:cNvSpPr>
            <a:spLocks noGrp="1"/>
          </p:cNvSpPr>
          <p:nvPr>
            <p:ph type="sldNum" sz="quarter" idx="12"/>
          </p:nvPr>
        </p:nvSpPr>
        <p:spPr/>
        <p:txBody>
          <a:bodyPr/>
          <a:lstStyle/>
          <a:p>
            <a:fld id="{FAD0E7B4-FE83-4DBD-8C12-306C62A7D307}" type="slidenum">
              <a:rPr lang="ru-RU" sz="1400" smtClean="0">
                <a:solidFill>
                  <a:schemeClr val="bg1"/>
                </a:solidFill>
              </a:rPr>
              <a:t>8</a:t>
            </a:fld>
            <a:endParaRPr lang="ru-RU" sz="1400" dirty="0">
              <a:solidFill>
                <a:schemeClr val="bg1"/>
              </a:solidFill>
            </a:endParaRPr>
          </a:p>
        </p:txBody>
      </p:sp>
      <p:sp>
        <p:nvSpPr>
          <p:cNvPr id="3" name="TextBox 2">
            <a:extLst>
              <a:ext uri="{FF2B5EF4-FFF2-40B4-BE49-F238E27FC236}">
                <a16:creationId xmlns:a16="http://schemas.microsoft.com/office/drawing/2014/main" id="{6E32ED9C-385D-6C3E-2C3D-603DF98BF5D4}"/>
              </a:ext>
            </a:extLst>
          </p:cNvPr>
          <p:cNvSpPr txBox="1"/>
          <p:nvPr/>
        </p:nvSpPr>
        <p:spPr>
          <a:xfrm>
            <a:off x="537029" y="333829"/>
            <a:ext cx="11030857" cy="6183744"/>
          </a:xfrm>
          <a:prstGeom prst="rect">
            <a:avLst/>
          </a:prstGeom>
          <a:noFill/>
        </p:spPr>
        <p:txBody>
          <a:bodyPr wrap="square" rtlCol="0">
            <a:spAutoFit/>
          </a:bodyPr>
          <a:lstStyle/>
          <a:p>
            <a:pPr indent="-6350">
              <a:lnSpc>
                <a:spcPct val="107000"/>
              </a:lnSpc>
              <a:spcAft>
                <a:spcPts val="295"/>
              </a:spcAft>
            </a:pPr>
            <a:r>
              <a:rPr lang="ru-RU" b="1" kern="100">
                <a:solidFill>
                  <a:srgbClr val="000000"/>
                </a:solidFill>
                <a:latin typeface="Arial" panose="020B0604020202020204" pitchFamily="34" charset="0"/>
                <a:ea typeface="Arial" panose="020B0604020202020204" pitchFamily="34" charset="0"/>
                <a:cs typeface="Times New Roman" panose="02020603050405020304" pitchFamily="18" charset="0"/>
              </a:rPr>
              <a:t>Набор данных</a:t>
            </a:r>
          </a:p>
          <a:p>
            <a:pPr indent="-6350">
              <a:lnSpc>
                <a:spcPct val="107000"/>
              </a:lnSpc>
              <a:spcAft>
                <a:spcPts val="295"/>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Мы будем использовать набор данных iris, который содержит 3 класса по 50 экземпляров каждый, где каждый класс относится к типу растения. Каждый экземпляр обладает четырьмя признаками: длина чашелиста, ширина чашелиста, длина лепестка и ширина лепестка. Ниже показан классификатор SVM для прогнозирования класса растения на основе четырёх признаков.</a:t>
            </a:r>
            <a:r>
              <a:rPr lang="en-US" sz="1800" b="1" kern="100">
                <a:solidFill>
                  <a:srgbClr val="000000"/>
                </a:solidFill>
                <a:effectLst/>
                <a:latin typeface="Arial" panose="020B0604020202020204" pitchFamily="34" charset="0"/>
                <a:ea typeface="Arial" panose="020B0604020202020204" pitchFamily="34" charset="0"/>
                <a:cs typeface="Times New Roman" panose="02020603050405020304" pitchFamily="18" charset="0"/>
              </a:rPr>
              <a:t> </a:t>
            </a:r>
            <a:endParaRPr lang="ru-RU" sz="1800" b="1" kern="100">
              <a:solidFill>
                <a:srgbClr val="000000"/>
              </a:solidFill>
              <a:effectLst/>
              <a:latin typeface="Arial" panose="020B0604020202020204" pitchFamily="34" charset="0"/>
              <a:ea typeface="Arial" panose="020B0604020202020204" pitchFamily="34" charset="0"/>
              <a:cs typeface="Times New Roman" panose="02020603050405020304" pitchFamily="18" charset="0"/>
            </a:endParaRPr>
          </a:p>
          <a:p>
            <a:pPr marR="8255" indent="-6350" algn="just">
              <a:lnSpc>
                <a:spcPct val="112000"/>
              </a:lnSpc>
              <a:spcAft>
                <a:spcPts val="1660"/>
              </a:spcAft>
            </a:pPr>
            <a:r>
              <a:rPr lang="ru-RU" b="1" kern="100">
                <a:solidFill>
                  <a:srgbClr val="000000"/>
                </a:solidFill>
                <a:latin typeface="Arial" panose="020B0604020202020204" pitchFamily="34" charset="0"/>
                <a:ea typeface="Arial" panose="020B0604020202020204" pitchFamily="34" charset="0"/>
                <a:cs typeface="Times New Roman" panose="02020603050405020304" pitchFamily="18" charset="0"/>
              </a:rPr>
              <a:t>Ядро</a:t>
            </a:r>
          </a:p>
          <a:p>
            <a:pPr marR="8255" indent="-6350" algn="just">
              <a:lnSpc>
                <a:spcPct val="112000"/>
              </a:lnSpc>
              <a:spcAft>
                <a:spcPts val="166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Это техника, используемая SVM. По сути, это функции, которые берут низкомерное входное пространство и преобразуют его в пространство более высокой размерности. Он преобразует неразделимую задачу в сепарабельную задачу. Функция ядра может быть любой из линейных, многочленных, rbf-и сигмоидных. В этом примере мы используем линейное ядро.</a:t>
            </a:r>
          </a:p>
          <a:p>
            <a:pPr marR="8255" indent="-6350" algn="just"/>
            <a:r>
              <a:rPr lang="en-US">
                <a:solidFill>
                  <a:srgbClr val="000000"/>
                </a:solidFill>
                <a:latin typeface="Consolas" panose="020B0609020204030204" pitchFamily="49" charset="0"/>
              </a:rPr>
              <a:t>import </a:t>
            </a:r>
            <a:r>
              <a:rPr lang="en-US" dirty="0">
                <a:solidFill>
                  <a:srgbClr val="000000"/>
                </a:solidFill>
                <a:latin typeface="Consolas" panose="020B0609020204030204" pitchFamily="49" charset="0"/>
              </a:rPr>
              <a:t>pandas </a:t>
            </a:r>
            <a:r>
              <a:rPr lang="en-US">
                <a:solidFill>
                  <a:srgbClr val="000000"/>
                </a:solidFill>
                <a:latin typeface="Consolas" panose="020B0609020204030204" pitchFamily="49" charset="0"/>
              </a:rPr>
              <a:t>as pd </a:t>
            </a:r>
          </a:p>
          <a:p>
            <a:pPr marR="8255" indent="-6350" algn="just"/>
            <a:r>
              <a:rPr lang="en-US">
                <a:solidFill>
                  <a:srgbClr val="000000"/>
                </a:solidFill>
                <a:latin typeface="Consolas" panose="020B0609020204030204" pitchFamily="49" charset="0"/>
              </a:rPr>
              <a:t>import numpy</a:t>
            </a:r>
            <a:r>
              <a:rPr lang="en-US" dirty="0">
                <a:solidFill>
                  <a:srgbClr val="000000"/>
                </a:solidFill>
                <a:latin typeface="Consolas" panose="020B0609020204030204" pitchFamily="49" charset="0"/>
              </a:rPr>
              <a:t> as np </a:t>
            </a:r>
            <a:endParaRPr lang="ru-RU" dirty="0">
              <a:solidFill>
                <a:srgbClr val="000000"/>
              </a:solidFill>
              <a:latin typeface="Consolas" panose="020B0609020204030204" pitchFamily="49" charset="0"/>
            </a:endParaRPr>
          </a:p>
          <a:p>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from </a:t>
            </a:r>
            <a:r>
              <a:rPr lang="en-US" sz="18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sklearn</a:t>
            </a: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import </a:t>
            </a:r>
            <a:r>
              <a:rPr lang="en-US" sz="18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svm</a:t>
            </a: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datasets </a:t>
            </a:r>
            <a:b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b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import </a:t>
            </a:r>
            <a:r>
              <a:rPr lang="en-US" sz="18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matplotlib.pyplot</a:t>
            </a: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as </a:t>
            </a:r>
            <a:r>
              <a:rPr lang="en-US" sz="18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plt</a:t>
            </a:r>
            <a:endPar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endParaRPr>
          </a:p>
          <a:p>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iris =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datasets.load_iris</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X =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iris.data</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:2] </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b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b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y =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iris.target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0444850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52F286-7CE7-03C4-5182-14BDA397FCF3}"/>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82B5F1A2-8143-B7E0-481B-587B4B74921F}"/>
              </a:ext>
            </a:extLst>
          </p:cNvPr>
          <p:cNvPicPr>
            <a:picLocks noChangeAspect="1"/>
          </p:cNvPicPr>
          <p:nvPr/>
        </p:nvPicPr>
        <p:blipFill>
          <a:blip r:embed="rId3"/>
          <a:stretch>
            <a:fillRect/>
          </a:stretch>
        </p:blipFill>
        <p:spPr>
          <a:xfrm>
            <a:off x="0" y="6473919"/>
            <a:ext cx="6828112" cy="384081"/>
          </a:xfrm>
          <a:prstGeom prst="rect">
            <a:avLst/>
          </a:prstGeom>
        </p:spPr>
      </p:pic>
      <p:sp>
        <p:nvSpPr>
          <p:cNvPr id="11" name="Пятиугольник 6">
            <a:extLst>
              <a:ext uri="{FF2B5EF4-FFF2-40B4-BE49-F238E27FC236}">
                <a16:creationId xmlns:a16="http://schemas.microsoft.com/office/drawing/2014/main" id="{0D8AC5BB-2AFF-83F7-75BF-7280255A5A5C}"/>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1446F462-0642-99B0-B4B4-BAA20B8A4448}"/>
              </a:ext>
            </a:extLst>
          </p:cNvPr>
          <p:cNvSpPr>
            <a:spLocks noGrp="1"/>
          </p:cNvSpPr>
          <p:nvPr>
            <p:ph type="sldNum" sz="quarter" idx="12"/>
          </p:nvPr>
        </p:nvSpPr>
        <p:spPr/>
        <p:txBody>
          <a:bodyPr/>
          <a:lstStyle/>
          <a:p>
            <a:fld id="{FAD0E7B4-FE83-4DBD-8C12-306C62A7D307}" type="slidenum">
              <a:rPr lang="ru-RU" sz="1400" smtClean="0">
                <a:solidFill>
                  <a:schemeClr val="bg1"/>
                </a:solidFill>
              </a:rPr>
              <a:t>9</a:t>
            </a:fld>
            <a:endParaRPr lang="ru-RU" sz="1400" dirty="0">
              <a:solidFill>
                <a:schemeClr val="bg1"/>
              </a:solidFill>
            </a:endParaRPr>
          </a:p>
        </p:txBody>
      </p:sp>
      <p:sp>
        <p:nvSpPr>
          <p:cNvPr id="3" name="TextBox 2">
            <a:extLst>
              <a:ext uri="{FF2B5EF4-FFF2-40B4-BE49-F238E27FC236}">
                <a16:creationId xmlns:a16="http://schemas.microsoft.com/office/drawing/2014/main" id="{86816896-D01C-BA94-5788-AD7F80DE243E}"/>
              </a:ext>
            </a:extLst>
          </p:cNvPr>
          <p:cNvSpPr txBox="1"/>
          <p:nvPr/>
        </p:nvSpPr>
        <p:spPr>
          <a:xfrm>
            <a:off x="275771" y="333829"/>
            <a:ext cx="10798629" cy="1954253"/>
          </a:xfrm>
          <a:prstGeom prst="rect">
            <a:avLst/>
          </a:prstGeom>
          <a:noFill/>
        </p:spPr>
        <p:txBody>
          <a:bodyPr wrap="square" rtlCol="0">
            <a:spAutoFit/>
          </a:bodyPr>
          <a:lstStyle/>
          <a:p>
            <a:pPr marR="8255" indent="-6350" algn="just">
              <a:lnSpc>
                <a:spcPct val="112000"/>
              </a:lnSpc>
              <a:spcAft>
                <a:spcPts val="132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Нужно дать значение параметра регуляризации</a:t>
            </a:r>
            <a:r>
              <a:rPr lang="en-US" kern="10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US" sz="1800">
                <a:solidFill>
                  <a:srgbClr val="000000"/>
                </a:solidFill>
                <a:effectLst/>
                <a:latin typeface="Consolas" panose="020B0609020204030204" pitchFamily="49" charset="0"/>
                <a:ea typeface="Consolas" panose="020B0609020204030204" pitchFamily="49" charset="0"/>
                <a:cs typeface="Consolas" panose="020B0609020204030204" pitchFamily="49" charset="0"/>
              </a:rPr>
              <a:t>C </a:t>
            </a: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1.0</a:t>
            </a:r>
          </a:p>
          <a:p>
            <a:r>
              <a:rPr lang="ru-RU">
                <a:solidFill>
                  <a:srgbClr val="000000"/>
                </a:solidFill>
                <a:latin typeface="Verdana" panose="020B0604030504040204" pitchFamily="34" charset="0"/>
                <a:ea typeface="Verdana" panose="020B0604030504040204" pitchFamily="34" charset="0"/>
                <a:cs typeface="Verdana" panose="020B0604030504040204" pitchFamily="34" charset="0"/>
              </a:rPr>
              <a:t>Далее нужно создать объект классификатора SVM</a:t>
            </a:r>
            <a:endParaRPr lang="en-US" sz="1800"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p>
            <a:endPar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endParaRPr>
          </a:p>
          <a:p>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Svc</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_classifier</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svm_classifier.SVC</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(kernel='</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linear’,C</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C,decision_function_shape</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ovr</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').fit(X, y)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ru-RU" dirty="0"/>
          </a:p>
        </p:txBody>
      </p:sp>
      <p:pic>
        <p:nvPicPr>
          <p:cNvPr id="4" name="Рисунок 3">
            <a:extLst>
              <a:ext uri="{FF2B5EF4-FFF2-40B4-BE49-F238E27FC236}">
                <a16:creationId xmlns:a16="http://schemas.microsoft.com/office/drawing/2014/main" id="{A64AA3ED-D382-6545-05C2-CE23584D14F0}"/>
              </a:ext>
            </a:extLst>
          </p:cNvPr>
          <p:cNvPicPr>
            <a:picLocks noChangeAspect="1"/>
          </p:cNvPicPr>
          <p:nvPr/>
        </p:nvPicPr>
        <p:blipFill>
          <a:blip r:embed="rId4"/>
          <a:stretch>
            <a:fillRect/>
          </a:stretch>
        </p:blipFill>
        <p:spPr>
          <a:xfrm>
            <a:off x="3613951" y="2203053"/>
            <a:ext cx="3923728" cy="3972775"/>
          </a:xfrm>
          <a:prstGeom prst="rect">
            <a:avLst/>
          </a:prstGeom>
        </p:spPr>
      </p:pic>
    </p:spTree>
    <p:extLst>
      <p:ext uri="{BB962C8B-B14F-4D97-AF65-F5344CB8AC3E}">
        <p14:creationId xmlns:p14="http://schemas.microsoft.com/office/powerpoint/2010/main" val="26616425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1074</TotalTime>
  <Words>2206</Words>
  <Application>Microsoft Office PowerPoint</Application>
  <PresentationFormat>Widescreen</PresentationFormat>
  <Paragraphs>137</Paragraphs>
  <Slides>18</Slides>
  <Notes>18</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18</vt:i4>
      </vt:variant>
    </vt:vector>
  </HeadingPairs>
  <TitlesOfParts>
    <vt:vector size="29" baseType="lpstr">
      <vt:lpstr>-apple-system</vt:lpstr>
      <vt:lpstr>Aptos</vt:lpstr>
      <vt:lpstr>Arial</vt:lpstr>
      <vt:lpstr>Calibri</vt:lpstr>
      <vt:lpstr>Calibri Light</vt:lpstr>
      <vt:lpstr>Consolas</vt:lpstr>
      <vt:lpstr>Open Sans</vt:lpstr>
      <vt:lpstr>Open Sans ExtraBold</vt:lpstr>
      <vt:lpstr>Verdana</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Александр Ляпин</dc:creator>
  <cp:lastModifiedBy>Александр Ляпин</cp:lastModifiedBy>
  <cp:revision>23</cp:revision>
  <dcterms:created xsi:type="dcterms:W3CDTF">2024-02-08T12:18:00Z</dcterms:created>
  <dcterms:modified xsi:type="dcterms:W3CDTF">2026-02-17T12:14:33Z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C01F5EF66D3E4FE78945ED15D365EDD0_12</vt:lpwstr>
  </property>
  <property fmtid="{D5CDD505-2E9C-101B-9397-08002B2CF9AE}" pid="3" name="KSOProductBuildVer">
    <vt:lpwstr>1033-12.2.0.13431</vt:lpwstr>
  </property>
</Properties>
</file>